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18247" r:id="rId4"/>
    <p:sldId id="261" r:id="rId5"/>
    <p:sldId id="2147483301" r:id="rId6"/>
    <p:sldId id="6381" r:id="rId7"/>
    <p:sldId id="2147483316" r:id="rId8"/>
    <p:sldId id="18253" r:id="rId9"/>
    <p:sldId id="2147483291" r:id="rId10"/>
    <p:sldId id="18261" r:id="rId11"/>
    <p:sldId id="5855" r:id="rId12"/>
    <p:sldId id="257" r:id="rId13"/>
    <p:sldId id="6310" r:id="rId14"/>
    <p:sldId id="6319" r:id="rId15"/>
    <p:sldId id="2147483285" r:id="rId16"/>
    <p:sldId id="2147483292" r:id="rId17"/>
    <p:sldId id="2622" r:id="rId18"/>
    <p:sldId id="7178" r:id="rId19"/>
    <p:sldId id="7161" r:id="rId20"/>
    <p:sldId id="262" r:id="rId21"/>
    <p:sldId id="6274" r:id="rId22"/>
    <p:sldId id="268" r:id="rId23"/>
    <p:sldId id="6329" r:id="rId24"/>
    <p:sldId id="258" r:id="rId25"/>
    <p:sldId id="260" r:id="rId2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85A16-6FC3-4E7E-B7D4-C11682BE216D}" v="2" dt="2026-01-20T12:13:19.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7" d="100"/>
          <a:sy n="97" d="100"/>
        </p:scale>
        <p:origin x="9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博 西山" userId="cdc590651f25349d" providerId="LiveId" clId="{4423E1C1-0E46-4CED-BEFE-1FEA614653F3}"/>
    <pc:docChg chg="modSld">
      <pc:chgData name="博 西山" userId="cdc590651f25349d" providerId="LiveId" clId="{4423E1C1-0E46-4CED-BEFE-1FEA614653F3}" dt="2026-01-20T12:13:15.721" v="0" actId="20578"/>
      <pc:docMkLst>
        <pc:docMk/>
      </pc:docMkLst>
      <pc:sldChg chg="modSp">
        <pc:chgData name="博 西山" userId="cdc590651f25349d" providerId="LiveId" clId="{4423E1C1-0E46-4CED-BEFE-1FEA614653F3}" dt="2026-01-20T12:13:15.721" v="0" actId="20578"/>
        <pc:sldMkLst>
          <pc:docMk/>
          <pc:sldMk cId="1877698287" sldId="256"/>
        </pc:sldMkLst>
        <pc:spChg chg="mod">
          <ac:chgData name="博 西山" userId="cdc590651f25349d" providerId="LiveId" clId="{4423E1C1-0E46-4CED-BEFE-1FEA614653F3}" dt="2026-01-20T12:13:15.721" v="0" actId="20578"/>
          <ac:spMkLst>
            <pc:docMk/>
            <pc:sldMk cId="1877698287" sldId="256"/>
            <ac:spMk id="2" creationId="{795DA401-C32F-8A7B-4718-61EED2CF27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A2F0E-F874-477F-991D-F16795741F21}" type="datetimeFigureOut">
              <a:rPr kumimoji="1" lang="ja-JP" altLang="en-US" smtClean="0"/>
              <a:t>2026/1/20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77A2B-634A-4109-8483-75505D638FEF}" type="slidenum">
              <a:rPr kumimoji="1" lang="ja-JP" altLang="en-US" smtClean="0"/>
              <a:t>‹#›</a:t>
            </a:fld>
            <a:endParaRPr kumimoji="1" lang="ja-JP" altLang="en-US"/>
          </a:p>
        </p:txBody>
      </p:sp>
    </p:spTree>
    <p:extLst>
      <p:ext uri="{BB962C8B-B14F-4D97-AF65-F5344CB8AC3E}">
        <p14:creationId xmlns:p14="http://schemas.microsoft.com/office/powerpoint/2010/main" val="42613052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31AAA-6F25-C742-4C09-E4F0214A0A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9231BD-04C0-8E31-2F9A-515C9D04EFC6}"/>
              </a:ext>
            </a:extLst>
          </p:cNvPr>
          <p:cNvSpPr>
            <a:spLocks noGrp="1" noRot="1" noChangeAspect="1"/>
          </p:cNvSpPr>
          <p:nvPr>
            <p:ph type="sldImg"/>
          </p:nvPr>
        </p:nvSpPr>
        <p:spPr>
          <a:xfrm>
            <a:off x="212725" y="1392238"/>
            <a:ext cx="6675438" cy="3756025"/>
          </a:xfrm>
        </p:spPr>
      </p:sp>
      <p:sp>
        <p:nvSpPr>
          <p:cNvPr id="3" name="ノート プレースホルダー 2">
            <a:extLst>
              <a:ext uri="{FF2B5EF4-FFF2-40B4-BE49-F238E27FC236}">
                <a16:creationId xmlns:a16="http://schemas.microsoft.com/office/drawing/2014/main" id="{2D47F09E-E2ED-69F0-6DCB-0F00AC311FD9}"/>
              </a:ext>
            </a:extLst>
          </p:cNvPr>
          <p:cNvSpPr>
            <a:spLocks noGrp="1"/>
          </p:cNvSpPr>
          <p:nvPr>
            <p:ph type="body" idx="1"/>
          </p:nvPr>
        </p:nvSpPr>
        <p:spPr/>
        <p:txBody>
          <a:bodyPr/>
          <a:lstStyle/>
          <a:p>
            <a:r>
              <a:rPr kumimoji="1" lang="ja-JP" altLang="en-US" dirty="0"/>
              <a:t>支える図になるか</a:t>
            </a:r>
          </a:p>
        </p:txBody>
      </p:sp>
      <p:sp>
        <p:nvSpPr>
          <p:cNvPr id="4" name="スライド番号プレースホルダー 3">
            <a:extLst>
              <a:ext uri="{FF2B5EF4-FFF2-40B4-BE49-F238E27FC236}">
                <a16:creationId xmlns:a16="http://schemas.microsoft.com/office/drawing/2014/main" id="{46ACA44E-976E-19C2-79DF-7599713A8B37}"/>
              </a:ext>
            </a:extLst>
          </p:cNvPr>
          <p:cNvSpPr>
            <a:spLocks noGrp="1"/>
          </p:cNvSpPr>
          <p:nvPr>
            <p:ph type="sldNum" sz="quarter" idx="10"/>
          </p:nvPr>
        </p:nvSpPr>
        <p:spPr/>
        <p:txBody>
          <a:bodyPr/>
          <a:lstStyle/>
          <a:p>
            <a:fld id="{3823AD55-F3B3-4303-B863-AFDE909BDC9D}" type="slidenum">
              <a:rPr kumimoji="1" lang="ja-JP" altLang="en-US" smtClean="0"/>
              <a:t>3</a:t>
            </a:fld>
            <a:endParaRPr kumimoji="1" lang="ja-JP" altLang="en-US"/>
          </a:p>
        </p:txBody>
      </p:sp>
    </p:spTree>
    <p:extLst>
      <p:ext uri="{BB962C8B-B14F-4D97-AF65-F5344CB8AC3E}">
        <p14:creationId xmlns:p14="http://schemas.microsoft.com/office/powerpoint/2010/main" val="296940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90752">
              <a:defRPr/>
            </a:pPr>
            <a:fld id="{4AFA5CF8-FA0E-4EF3-BB3A-F8EA3835A8C4}" type="slidenum">
              <a:rPr lang="ja-JP" altLang="en-US">
                <a:solidFill>
                  <a:prstClr val="black"/>
                </a:solidFill>
                <a:latin typeface="游ゴシック" panose="02110004020202020204"/>
                <a:ea typeface="游ゴシック" panose="020B0400000000000000" pitchFamily="50" charset="-128"/>
              </a:rPr>
              <a:pPr defTabSz="990752">
                <a:defRPr/>
              </a:pPr>
              <a:t>5</a:t>
            </a:fld>
            <a:endParaRPr lang="ja-JP" altLang="en-US">
              <a:solidFill>
                <a:prstClr val="black"/>
              </a:solidFill>
              <a:latin typeface="游ゴシック" panose="02110004020202020204"/>
              <a:ea typeface="游ゴシック" panose="020B0400000000000000" pitchFamily="50" charset="-128"/>
            </a:endParaRPr>
          </a:p>
        </p:txBody>
      </p:sp>
    </p:spTree>
    <p:extLst>
      <p:ext uri="{BB962C8B-B14F-4D97-AF65-F5344CB8AC3E}">
        <p14:creationId xmlns:p14="http://schemas.microsoft.com/office/powerpoint/2010/main" val="263333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EDA5A-8BB7-6A11-C03D-15D71C14C6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D38AD7-B30E-4BD6-5BD1-68BA58FD9FA7}"/>
              </a:ext>
            </a:extLst>
          </p:cNvPr>
          <p:cNvSpPr>
            <a:spLocks noGrp="1" noRot="1" noChangeAspect="1"/>
          </p:cNvSpPr>
          <p:nvPr>
            <p:ph type="sldImg"/>
          </p:nvPr>
        </p:nvSpPr>
        <p:spPr>
          <a:xfrm>
            <a:off x="185738" y="1389063"/>
            <a:ext cx="6665912" cy="3749675"/>
          </a:xfrm>
        </p:spPr>
      </p:sp>
      <p:sp>
        <p:nvSpPr>
          <p:cNvPr id="3" name="ノート プレースホルダー 2">
            <a:extLst>
              <a:ext uri="{FF2B5EF4-FFF2-40B4-BE49-F238E27FC236}">
                <a16:creationId xmlns:a16="http://schemas.microsoft.com/office/drawing/2014/main" id="{0FEEAE2C-E418-8084-B2F5-DF06573296C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69BFFA4-D56B-1958-6664-8503BCE33E81}"/>
              </a:ext>
            </a:extLst>
          </p:cNvPr>
          <p:cNvSpPr>
            <a:spLocks noGrp="1"/>
          </p:cNvSpPr>
          <p:nvPr>
            <p:ph type="sldNum" sz="quarter" idx="5"/>
          </p:nvPr>
        </p:nvSpPr>
        <p:spPr/>
        <p:txBody>
          <a:bodyPr/>
          <a:lstStyle/>
          <a:p>
            <a:pPr defTabSz="990478">
              <a:defRPr/>
            </a:pPr>
            <a:fld id="{4D40B7AC-80DF-42E5-9CBC-A0ABB6FA26D0}" type="slidenum">
              <a:rPr lang="ja-JP" altLang="en-US">
                <a:solidFill>
                  <a:prstClr val="black"/>
                </a:solidFill>
                <a:latin typeface="Calibri" panose="020F0502020204030204"/>
                <a:ea typeface="ＭＳ Ｐゴシック" panose="020B0600070205080204" pitchFamily="50" charset="-128"/>
              </a:rPr>
              <a:pPr defTabSz="990478">
                <a:defRPr/>
              </a:pPr>
              <a:t>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932461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C4AA6-4A72-5110-662C-DE9F98578F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0BD9E2-A224-DE29-5830-0F064EF62647}"/>
              </a:ext>
            </a:extLst>
          </p:cNvPr>
          <p:cNvSpPr>
            <a:spLocks noGrp="1" noRot="1" noChangeAspect="1"/>
          </p:cNvSpPr>
          <p:nvPr>
            <p:ph type="sldImg"/>
          </p:nvPr>
        </p:nvSpPr>
        <p:spPr>
          <a:xfrm>
            <a:off x="419100" y="1241425"/>
            <a:ext cx="5956300" cy="3351213"/>
          </a:xfrm>
        </p:spPr>
      </p:sp>
      <p:sp>
        <p:nvSpPr>
          <p:cNvPr id="3" name="ノート プレースホルダー 2">
            <a:extLst>
              <a:ext uri="{FF2B5EF4-FFF2-40B4-BE49-F238E27FC236}">
                <a16:creationId xmlns:a16="http://schemas.microsoft.com/office/drawing/2014/main" id="{5439C770-9D01-CE98-5336-0E8CC06174EF}"/>
              </a:ext>
            </a:extLst>
          </p:cNvPr>
          <p:cNvSpPr>
            <a:spLocks noGrp="1"/>
          </p:cNvSpPr>
          <p:nvPr>
            <p:ph type="body" idx="1"/>
          </p:nvPr>
        </p:nvSpPr>
        <p:spPr/>
        <p:txBody>
          <a:bodyPr/>
          <a:lstStyle/>
          <a:p>
            <a:r>
              <a:rPr kumimoji="1" lang="ja-JP" altLang="en-US" b="1" dirty="0"/>
              <a:t>■「</a:t>
            </a:r>
            <a:r>
              <a:rPr kumimoji="1" lang="en-US" altLang="ja-JP" b="1" dirty="0"/>
              <a:t>4</a:t>
            </a:r>
            <a:r>
              <a:rPr kumimoji="1" lang="ja-JP" altLang="en-US" b="1" dirty="0" err="1"/>
              <a:t>つの</a:t>
            </a:r>
            <a:r>
              <a:rPr kumimoji="1" lang="ja-JP" altLang="en-US" b="1" dirty="0"/>
              <a:t>助（自助・互助・共助・公助）」の基本的な考え方とそれぞれの関係性を理解する</a:t>
            </a:r>
            <a:endParaRPr kumimoji="1" lang="en-US" altLang="ja-JP" b="1" dirty="0"/>
          </a:p>
          <a:p>
            <a:endParaRPr kumimoji="1" lang="en-US" altLang="ja-JP" dirty="0"/>
          </a:p>
          <a:p>
            <a:r>
              <a:rPr kumimoji="1" lang="ja-JP" altLang="en-US" dirty="0"/>
              <a:t>地域包括ケアシステムでは、様々な生活課題を「自助・互助・共助・公助」によって解決する。</a:t>
            </a:r>
            <a:endParaRPr kumimoji="1" lang="en-US" altLang="ja-JP" dirty="0"/>
          </a:p>
          <a:p>
            <a:endParaRPr kumimoji="1" lang="en-US" altLang="ja-JP" dirty="0"/>
          </a:p>
          <a:p>
            <a:r>
              <a:rPr kumimoji="1" lang="en-US" altLang="ja-JP" b="1" dirty="0"/>
              <a:t>4</a:t>
            </a:r>
            <a:r>
              <a:rPr kumimoji="1" lang="ja-JP" altLang="en-US" b="1" dirty="0" err="1"/>
              <a:t>つの</a:t>
            </a:r>
            <a:r>
              <a:rPr kumimoji="1" lang="ja-JP" altLang="en-US" b="1" dirty="0"/>
              <a:t>助の説明</a:t>
            </a:r>
            <a:endParaRPr kumimoji="1" lang="en-US" altLang="ja-JP" b="1" dirty="0"/>
          </a:p>
          <a:p>
            <a:r>
              <a:rPr kumimoji="1" lang="ja-JP" altLang="en-US" dirty="0"/>
              <a:t>①基礎となるもの　　　　　　</a:t>
            </a:r>
            <a:r>
              <a:rPr kumimoji="1" lang="en-US" altLang="ja-JP" dirty="0"/>
              <a:t>【</a:t>
            </a:r>
            <a:r>
              <a:rPr kumimoji="1" lang="ja-JP" altLang="en-US" dirty="0"/>
              <a:t>自助</a:t>
            </a:r>
            <a:r>
              <a:rPr kumimoji="1" lang="en-US" altLang="ja-JP" dirty="0"/>
              <a:t>】</a:t>
            </a:r>
            <a:r>
              <a:rPr kumimoji="1" lang="ja-JP" altLang="en-US" dirty="0"/>
              <a:t>個人：自ら自身の生活課題を解決する力。</a:t>
            </a:r>
          </a:p>
          <a:p>
            <a:r>
              <a:rPr kumimoji="1" lang="ja-JP" altLang="en-US" dirty="0"/>
              <a:t>②自助を支えるもの</a:t>
            </a:r>
            <a:r>
              <a:rPr kumimoji="1" lang="ja-JP" altLang="en-US" baseline="0" dirty="0"/>
              <a:t> 　　　　　　 </a:t>
            </a:r>
            <a:r>
              <a:rPr kumimoji="1" lang="en-US" altLang="ja-JP" dirty="0"/>
              <a:t>【</a:t>
            </a:r>
            <a:r>
              <a:rPr kumimoji="1" lang="ja-JP" altLang="en-US" dirty="0"/>
              <a:t>互助</a:t>
            </a:r>
            <a:r>
              <a:rPr kumimoji="1" lang="en-US" altLang="ja-JP" dirty="0"/>
              <a:t>】</a:t>
            </a:r>
            <a:r>
              <a:rPr kumimoji="1" lang="ja-JP" altLang="en-US" dirty="0"/>
              <a:t>近隣：自発的な支え合い</a:t>
            </a:r>
            <a:endParaRPr kumimoji="1" lang="en-US" altLang="ja-JP" dirty="0"/>
          </a:p>
          <a:p>
            <a:r>
              <a:rPr kumimoji="1" lang="ja-JP" altLang="en-US" dirty="0"/>
              <a:t>③自助・互助で難しいもの </a:t>
            </a:r>
            <a:r>
              <a:rPr kumimoji="1" lang="en-US" altLang="ja-JP" dirty="0"/>
              <a:t>【</a:t>
            </a:r>
            <a:r>
              <a:rPr kumimoji="1" lang="ja-JP" altLang="en-US" dirty="0"/>
              <a:t>共助</a:t>
            </a:r>
            <a:r>
              <a:rPr kumimoji="1" lang="en-US" altLang="ja-JP" dirty="0"/>
              <a:t>】</a:t>
            </a:r>
            <a:r>
              <a:rPr kumimoji="1" lang="ja-JP" altLang="en-US" dirty="0"/>
              <a:t>保険：制度化された相互扶助</a:t>
            </a:r>
          </a:p>
          <a:p>
            <a:r>
              <a:rPr kumimoji="1" lang="ja-JP" altLang="en-US" dirty="0"/>
              <a:t>④最終的に支えるもの　　　</a:t>
            </a:r>
            <a:r>
              <a:rPr kumimoji="1" lang="en-US" altLang="ja-JP" dirty="0"/>
              <a:t>【</a:t>
            </a:r>
            <a:r>
              <a:rPr kumimoji="1" lang="ja-JP" altLang="en-US" dirty="0"/>
              <a:t>公助</a:t>
            </a:r>
            <a:r>
              <a:rPr kumimoji="1" lang="en-US" altLang="ja-JP" dirty="0"/>
              <a:t>】</a:t>
            </a:r>
            <a:r>
              <a:rPr kumimoji="1" lang="ja-JP" altLang="en-US" dirty="0"/>
              <a:t>行政：以上では対応出来ないことに対する保障（社会福祉制度）</a:t>
            </a:r>
            <a:endParaRPr kumimoji="1" lang="en-US" altLang="ja-JP" dirty="0"/>
          </a:p>
          <a:p>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A5726FAA-6B41-D0C9-3345-6C9CEDF96224}"/>
              </a:ext>
            </a:extLst>
          </p:cNvPr>
          <p:cNvSpPr>
            <a:spLocks noGrp="1"/>
          </p:cNvSpPr>
          <p:nvPr>
            <p:ph type="sldNum" sz="quarter" idx="10"/>
          </p:nvPr>
        </p:nvSpPr>
        <p:spPr/>
        <p:txBody>
          <a:bodyPr/>
          <a:lstStyle/>
          <a:p>
            <a:fld id="{3823AD55-F3B3-4303-B863-AFDE909BDC9D}" type="slidenum">
              <a:rPr kumimoji="1" lang="ja-JP" altLang="en-US" smtClean="0"/>
              <a:t>8</a:t>
            </a:fld>
            <a:endParaRPr kumimoji="1" lang="ja-JP" altLang="en-US"/>
          </a:p>
        </p:txBody>
      </p:sp>
    </p:spTree>
    <p:extLst>
      <p:ext uri="{BB962C8B-B14F-4D97-AF65-F5344CB8AC3E}">
        <p14:creationId xmlns:p14="http://schemas.microsoft.com/office/powerpoint/2010/main" val="2568437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a:t>乾さんの</a:t>
            </a:r>
            <a:r>
              <a:rPr kumimoji="1" lang="ja-JP" altLang="en-US" dirty="0"/>
              <a:t>前段の説明にあったものの構造</a:t>
            </a:r>
            <a:endParaRPr kumimoji="1" lang="en-US" altLang="ja-JP" dirty="0"/>
          </a:p>
          <a:p>
            <a:endParaRPr kumimoji="1" lang="en-US" altLang="ja-JP" dirty="0"/>
          </a:p>
          <a:p>
            <a:r>
              <a:rPr kumimoji="1" lang="ja-JP" altLang="en-US" dirty="0"/>
              <a:t>サービスの認証</a:t>
            </a:r>
            <a:endParaRPr kumimoji="1" lang="en-US" altLang="ja-JP" dirty="0"/>
          </a:p>
          <a:p>
            <a:endParaRPr kumimoji="1" lang="en-US" altLang="ja-JP" dirty="0"/>
          </a:p>
          <a:p>
            <a:r>
              <a:rPr kumimoji="1" lang="ja-JP" altLang="en-US" dirty="0"/>
              <a:t>業態では食が入口、</a:t>
            </a:r>
            <a:endParaRPr kumimoji="1" lang="en-US" altLang="ja-JP" dirty="0"/>
          </a:p>
          <a:p>
            <a:r>
              <a:rPr kumimoji="1" lang="ja-JP" altLang="en-US" dirty="0"/>
              <a:t>今まで</a:t>
            </a:r>
            <a:r>
              <a:rPr kumimoji="1" lang="ja-JP" altLang="en-US" dirty="0" err="1"/>
              <a:t>運動運動</a:t>
            </a:r>
            <a:r>
              <a:rPr kumimoji="1" lang="ja-JP" altLang="en-US" dirty="0"/>
              <a:t>だったが、きっちり食べる、筋肉をつくる</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91E952B-34EC-483C-A8F1-7B7D040D496A}" type="slidenum">
              <a:rPr kumimoji="1" lang="ja-JP" altLang="en-US" smtClean="0"/>
              <a:t>11</a:t>
            </a:fld>
            <a:endParaRPr kumimoji="1" lang="ja-JP" altLang="en-US"/>
          </a:p>
        </p:txBody>
      </p:sp>
    </p:spTree>
    <p:extLst>
      <p:ext uri="{BB962C8B-B14F-4D97-AF65-F5344CB8AC3E}">
        <p14:creationId xmlns:p14="http://schemas.microsoft.com/office/powerpoint/2010/main" val="4123970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D98F8E-8186-4BF2-8B3B-3C85045A7EC4}" type="slidenum">
              <a:rPr kumimoji="1" lang="ja-JP" altLang="en-US" smtClean="0"/>
              <a:t>13</a:t>
            </a:fld>
            <a:endParaRPr kumimoji="1" lang="ja-JP" altLang="en-US"/>
          </a:p>
        </p:txBody>
      </p:sp>
    </p:spTree>
    <p:extLst>
      <p:ext uri="{BB962C8B-B14F-4D97-AF65-F5344CB8AC3E}">
        <p14:creationId xmlns:p14="http://schemas.microsoft.com/office/powerpoint/2010/main" val="2028590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0963" y="739775"/>
            <a:ext cx="6573837" cy="3698875"/>
          </a:xfrm>
        </p:spPr>
      </p:sp>
      <p:sp>
        <p:nvSpPr>
          <p:cNvPr id="3" name="ノート プレースホルダー 2"/>
          <p:cNvSpPr>
            <a:spLocks noGrp="1"/>
          </p:cNvSpPr>
          <p:nvPr>
            <p:ph type="body" idx="1"/>
          </p:nvPr>
        </p:nvSpPr>
        <p:spPr/>
        <p:txBody>
          <a:bodyPr/>
          <a:lstStyle/>
          <a:p>
            <a:pPr defTabSz="906536">
              <a:defRPr/>
            </a:pPr>
            <a:r>
              <a:rPr lang="ja-JP" altLang="en-US" dirty="0">
                <a:latin typeface="HG丸ｺﾞｼｯｸM-PRO" panose="020F0400000000000000" pitchFamily="50" charset="-128"/>
                <a:ea typeface="HG丸ｺﾞｼｯｸM-PRO" panose="020F0400000000000000" pitchFamily="50" charset="-128"/>
              </a:rPr>
              <a:t>イオン穂波ショッピングセンターでのフレイル測定参加者は一日で</a:t>
            </a:r>
            <a:r>
              <a:rPr lang="en-US" altLang="ja-JP" dirty="0">
                <a:latin typeface="HG丸ｺﾞｼｯｸM-PRO" panose="020F0400000000000000" pitchFamily="50" charset="-128"/>
                <a:ea typeface="HG丸ｺﾞｼｯｸM-PRO" panose="020F0400000000000000" pitchFamily="50" charset="-128"/>
              </a:rPr>
              <a:t>210</a:t>
            </a:r>
            <a:r>
              <a:rPr lang="ja-JP" altLang="en-US" dirty="0">
                <a:latin typeface="HG丸ｺﾞｼｯｸM-PRO" panose="020F0400000000000000" pitchFamily="50" charset="-128"/>
                <a:ea typeface="HG丸ｺﾞｼｯｸM-PRO" panose="020F0400000000000000" pitchFamily="50" charset="-128"/>
              </a:rPr>
              <a:t>人参加され、</a:t>
            </a:r>
            <a:r>
              <a:rPr lang="en-US" altLang="ja-JP" dirty="0">
                <a:latin typeface="HG丸ｺﾞｼｯｸM-PRO" panose="020F0400000000000000" pitchFamily="50" charset="-128"/>
                <a:ea typeface="HG丸ｺﾞｼｯｸM-PRO" panose="020F0400000000000000" pitchFamily="50" charset="-128"/>
              </a:rPr>
              <a:t>18</a:t>
            </a:r>
            <a:r>
              <a:rPr lang="ja-JP" altLang="en-US" dirty="0">
                <a:latin typeface="HG丸ｺﾞｼｯｸM-PRO" panose="020F0400000000000000" pitchFamily="50" charset="-128"/>
                <a:ea typeface="HG丸ｺﾞｼｯｸM-PRO" panose="020F0400000000000000" pitchFamily="50" charset="-128"/>
              </a:rPr>
              <a:t>項目の測定で欠落データのない</a:t>
            </a:r>
            <a:r>
              <a:rPr lang="en-US" altLang="ja-JP" dirty="0">
                <a:latin typeface="HG丸ｺﾞｼｯｸM-PRO" panose="020F0400000000000000" pitchFamily="50" charset="-128"/>
                <a:ea typeface="HG丸ｺﾞｼｯｸM-PRO" panose="020F0400000000000000" pitchFamily="50" charset="-128"/>
              </a:rPr>
              <a:t>171</a:t>
            </a:r>
            <a:r>
              <a:rPr lang="ja-JP" altLang="en-US" dirty="0">
                <a:latin typeface="HG丸ｺﾞｼｯｸM-PRO" panose="020F0400000000000000" pitchFamily="50" charset="-128"/>
                <a:ea typeface="HG丸ｺﾞｼｯｸM-PRO" panose="020F0400000000000000" pitchFamily="50" charset="-128"/>
              </a:rPr>
              <a:t>人　平均年齢</a:t>
            </a:r>
            <a:r>
              <a:rPr lang="en-US" altLang="ja-JP" dirty="0">
                <a:latin typeface="HG丸ｺﾞｼｯｸM-PRO" panose="020F0400000000000000" pitchFamily="50" charset="-128"/>
                <a:ea typeface="HG丸ｺﾞｼｯｸM-PRO" panose="020F0400000000000000" pitchFamily="50" charset="-128"/>
              </a:rPr>
              <a:t>73.2</a:t>
            </a:r>
            <a:r>
              <a:rPr lang="ja-JP" altLang="en-US" dirty="0">
                <a:latin typeface="HG丸ｺﾞｼｯｸM-PRO" panose="020F0400000000000000" pitchFamily="50" charset="-128"/>
                <a:ea typeface="HG丸ｺﾞｼｯｸM-PRO" panose="020F0400000000000000" pitchFamily="50" charset="-128"/>
              </a:rPr>
              <a:t>歳のデータ解析を行いました。</a:t>
            </a:r>
            <a:endParaRPr kumimoji="1" lang="ja-JP" altLang="en-US" dirty="0"/>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C70A36E6-6FA2-40D9-8EFB-AC857B0B49F9}" type="slidenum">
              <a:rPr kumimoji="1" lang="ja-JP" altLang="en-US" smtClean="0"/>
              <a:t>17</a:t>
            </a:fld>
            <a:endParaRPr kumimoji="1" lang="ja-JP" altLang="en-US"/>
          </a:p>
        </p:txBody>
      </p:sp>
    </p:spTree>
    <p:extLst>
      <p:ext uri="{BB962C8B-B14F-4D97-AF65-F5344CB8AC3E}">
        <p14:creationId xmlns:p14="http://schemas.microsoft.com/office/powerpoint/2010/main" val="201902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108856-D130-4B80-A0DF-2B2A578712B7}" type="slidenum">
              <a:rPr kumimoji="1" lang="ja-JP" altLang="en-US" smtClean="0"/>
              <a:t>22</a:t>
            </a:fld>
            <a:endParaRPr kumimoji="1" lang="ja-JP" altLang="en-US"/>
          </a:p>
        </p:txBody>
      </p:sp>
    </p:spTree>
    <p:extLst>
      <p:ext uri="{BB962C8B-B14F-4D97-AF65-F5344CB8AC3E}">
        <p14:creationId xmlns:p14="http://schemas.microsoft.com/office/powerpoint/2010/main" val="112419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3AE4C-3BE7-EF73-B578-A5EDAD640B9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7295446-80B6-6677-CE75-E58C47E34D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C176463-8F88-474C-FAC2-77FB5835CBC7}"/>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D28DC4EA-5890-B66D-A8BD-30895823B6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9D4F70-DD50-BC16-B87E-0B518717C017}"/>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328885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F2C81C-FBA6-21FC-E309-77A9E817A87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F10614C-1BCF-EA89-5D15-2E0DD2E8B0C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3F1201-452D-2294-7B1B-AE52364AE6FC}"/>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09D663ED-5829-A2AC-5D12-32F3A04492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ACBB625-84AF-C631-DBBA-5F4C92821E5E}"/>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282586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EDD1A2-42F2-E48C-01E6-15AFC1A5CE4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8D9B5A4-1D4B-4523-3D1F-80B1D4F754C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ACF916-2F2A-9F9D-D1F1-7FF3FA907EEC}"/>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E2C13FB3-788E-E648-EFC5-B1E4141A22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C4400D-2C79-5C6C-0366-5A76B2DB13F1}"/>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3723620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メッセージのみ_タイトル下線">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8FCF31-86DA-4ED4-AEE1-576E63E56DCC}"/>
              </a:ext>
            </a:extLst>
          </p:cNvPr>
          <p:cNvSpPr>
            <a:spLocks noGrp="1"/>
          </p:cNvSpPr>
          <p:nvPr>
            <p:ph type="title"/>
          </p:nvPr>
        </p:nvSpPr>
        <p:spPr>
          <a:xfrm>
            <a:off x="335360" y="96888"/>
            <a:ext cx="11492372" cy="307777"/>
          </a:xfrm>
          <a:prstGeom prst="rect">
            <a:avLst/>
          </a:prstGeom>
        </p:spPr>
        <p:txBody>
          <a:bodyPr vert="horz" wrap="square" lIns="0" tIns="0" rIns="0" bIns="0" rtlCol="0" anchor="ctr" anchorCtr="0">
            <a:spAutoFit/>
          </a:bodyPr>
          <a:lstStyle>
            <a:lvl1pPr>
              <a:defRPr lang="ja-JP" altLang="en-US" sz="2000" dirty="0">
                <a:solidFill>
                  <a:schemeClr val="accent1">
                    <a:lumMod val="50000"/>
                  </a:schemeClr>
                </a:solidFill>
                <a:latin typeface="Noto Sans JP DemiLight" panose="020B0200000000000000" pitchFamily="50" charset="-128"/>
                <a:ea typeface="Noto Sans JP DemiLight" panose="020B0200000000000000" pitchFamily="50" charset="-128"/>
              </a:defRPr>
            </a:lvl1pPr>
          </a:lstStyle>
          <a:p>
            <a:pPr lvl="0"/>
            <a:r>
              <a:rPr kumimoji="1" lang="ja-JP" altLang="en-US" dirty="0"/>
              <a:t>マスター タイトルの書式設定</a:t>
            </a:r>
          </a:p>
        </p:txBody>
      </p:sp>
      <p:sp>
        <p:nvSpPr>
          <p:cNvPr id="4" name="スライド番号プレースホルダー 3">
            <a:extLst>
              <a:ext uri="{FF2B5EF4-FFF2-40B4-BE49-F238E27FC236}">
                <a16:creationId xmlns:a16="http://schemas.microsoft.com/office/drawing/2014/main" id="{A5716D6D-2D93-4D02-A693-C3B8EF7753DA}"/>
              </a:ext>
            </a:extLst>
          </p:cNvPr>
          <p:cNvSpPr>
            <a:spLocks noGrp="1"/>
          </p:cNvSpPr>
          <p:nvPr>
            <p:ph type="sldNum" sz="quarter" idx="11"/>
          </p:nvPr>
        </p:nvSpPr>
        <p:spPr/>
        <p:txBody>
          <a:bodyPr/>
          <a:lstStyle>
            <a:lvl1pPr>
              <a:defRPr>
                <a:latin typeface="Noto Sans JP" panose="020B0200000000000000" pitchFamily="50" charset="-128"/>
                <a:ea typeface="Noto Sans JP" panose="020B0200000000000000" pitchFamily="50" charset="-128"/>
              </a:defRPr>
            </a:lvl1pPr>
          </a:lstStyle>
          <a:p>
            <a:fld id="{18B35EF6-5021-465B-AC21-24AFBAF1268A}" type="slidenum">
              <a:rPr kumimoji="1" lang="ja-JP" altLang="en-US" smtClean="0"/>
              <a:pPr/>
              <a:t>‹#›</a:t>
            </a:fld>
            <a:endParaRPr kumimoji="1" lang="ja-JP" altLang="en-US"/>
          </a:p>
        </p:txBody>
      </p:sp>
      <p:sp>
        <p:nvSpPr>
          <p:cNvPr id="13" name="テキスト プレースホルダー 8">
            <a:extLst>
              <a:ext uri="{FF2B5EF4-FFF2-40B4-BE49-F238E27FC236}">
                <a16:creationId xmlns:a16="http://schemas.microsoft.com/office/drawing/2014/main" id="{C5205C1A-0A9E-4000-9713-4C25E580A4B3}"/>
              </a:ext>
            </a:extLst>
          </p:cNvPr>
          <p:cNvSpPr>
            <a:spLocks noGrp="1"/>
          </p:cNvSpPr>
          <p:nvPr>
            <p:ph type="body" sz="quarter" idx="24" hasCustomPrompt="1"/>
          </p:nvPr>
        </p:nvSpPr>
        <p:spPr>
          <a:xfrm>
            <a:off x="335360" y="656694"/>
            <a:ext cx="11492372" cy="304379"/>
          </a:xfrm>
          <a:prstGeom prst="rect">
            <a:avLst/>
          </a:prstGeom>
        </p:spPr>
        <p:txBody>
          <a:bodyPr lIns="0" tIns="0" rIns="0" bIns="0" anchor="t" anchorCtr="0">
            <a:spAutoFit/>
          </a:bodyPr>
          <a:lstStyle>
            <a:lvl1pPr marL="0" indent="0">
              <a:buNone/>
              <a:defRPr lang="en-US" altLang="ja-JP" sz="1800" dirty="0">
                <a:solidFill>
                  <a:schemeClr val="tx1"/>
                </a:solidFill>
                <a:latin typeface="Noto Sans JP" panose="020B0200000000000000" pitchFamily="50" charset="-128"/>
                <a:ea typeface="Noto Sans JP" panose="020B0200000000000000" pitchFamily="50" charset="-128"/>
              </a:defRPr>
            </a:lvl1pPr>
          </a:lstStyle>
          <a:p>
            <a:pPr lvl="0">
              <a:lnSpc>
                <a:spcPct val="120000"/>
              </a:lnSpc>
              <a:spcBef>
                <a:spcPts val="0"/>
              </a:spcBef>
            </a:pPr>
            <a:r>
              <a:rPr kumimoji="1" lang="ja-JP" altLang="en-US" dirty="0"/>
              <a:t>ここにメッセージを書く。目安は２行まで。</a:t>
            </a:r>
            <a:endParaRPr kumimoji="1" lang="en-US" altLang="ja-JP" dirty="0"/>
          </a:p>
        </p:txBody>
      </p:sp>
      <p:sp>
        <p:nvSpPr>
          <p:cNvPr id="6" name="正方形/長方形 5">
            <a:extLst>
              <a:ext uri="{FF2B5EF4-FFF2-40B4-BE49-F238E27FC236}">
                <a16:creationId xmlns:a16="http://schemas.microsoft.com/office/drawing/2014/main" id="{CBA1CE90-F475-4490-B86D-3A9E4E10483E}"/>
              </a:ext>
            </a:extLst>
          </p:cNvPr>
          <p:cNvSpPr/>
          <p:nvPr userDrawn="1"/>
        </p:nvSpPr>
        <p:spPr>
          <a:xfrm>
            <a:off x="-1200" y="440667"/>
            <a:ext cx="12193200" cy="18000"/>
          </a:xfrm>
          <a:prstGeom prst="rect">
            <a:avLst/>
          </a:prstGeom>
          <a:gradFill flip="none" rotWithShape="1">
            <a:gsLst>
              <a:gs pos="0">
                <a:schemeClr val="accent1">
                  <a:lumMod val="75000"/>
                </a:schemeClr>
              </a:gs>
              <a:gs pos="100000">
                <a:schemeClr val="accent1">
                  <a:lumMod val="75000"/>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kumimoji="1" lang="ja-JP" altLang="en-US" sz="1535">
              <a:latin typeface="Noto Sans JP" panose="020B0200000000000000" pitchFamily="50" charset="-128"/>
              <a:ea typeface="Noto Sans JP" panose="020B0200000000000000" pitchFamily="50" charset="-128"/>
            </a:endParaRPr>
          </a:p>
        </p:txBody>
      </p:sp>
      <p:sp>
        <p:nvSpPr>
          <p:cNvPr id="3" name="正方形/長方形 2">
            <a:extLst>
              <a:ext uri="{FF2B5EF4-FFF2-40B4-BE49-F238E27FC236}">
                <a16:creationId xmlns:a16="http://schemas.microsoft.com/office/drawing/2014/main" id="{263EBF6B-7E33-1989-8A13-6B48A95C4195}"/>
              </a:ext>
            </a:extLst>
          </p:cNvPr>
          <p:cNvSpPr/>
          <p:nvPr userDrawn="1"/>
        </p:nvSpPr>
        <p:spPr>
          <a:xfrm>
            <a:off x="-1200" y="-1478"/>
            <a:ext cx="263351" cy="460145"/>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sz="1600" dirty="0">
              <a:solidFill>
                <a:schemeClr val="tx1"/>
              </a:solidFill>
              <a:latin typeface="+mn-ea"/>
              <a:ea typeface="+mn-ea"/>
            </a:endParaRPr>
          </a:p>
        </p:txBody>
      </p:sp>
    </p:spTree>
    <p:extLst>
      <p:ext uri="{BB962C8B-B14F-4D97-AF65-F5344CB8AC3E}">
        <p14:creationId xmlns:p14="http://schemas.microsoft.com/office/powerpoint/2010/main" val="58581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C9531-C8B8-2038-0685-DF1106E2A3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C6E4EB-A41D-A81E-9933-5EB1F6B5F69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35445DD-1FFC-BA6E-C929-FA7198CA7EDA}"/>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551C5690-9229-5F84-E5AA-8D38A7E0F4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CCEC4B-BFBD-2E4E-D239-5021E5106685}"/>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378337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7025F8-EFCB-2D45-CD45-4A05274D0E8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620453-9517-3F89-42F5-AB87C18B1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244DE5C-3D64-B36E-DAFC-923457E50C8F}"/>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ED8D5FD2-0BDF-2691-E1E3-00D6DD933F3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76AC8B-1B5D-0C29-37DA-078EC1398597}"/>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206580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B47206-BDE1-A4AC-789D-2FEE340681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B9B4637-C1A0-D9D9-5CF7-0B2612AAB6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FC32CA5-9010-765E-1844-E6778989DBA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883D2E-DC53-18EA-C79A-C8AA12B8B027}"/>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6" name="フッター プレースホルダー 5">
            <a:extLst>
              <a:ext uri="{FF2B5EF4-FFF2-40B4-BE49-F238E27FC236}">
                <a16:creationId xmlns:a16="http://schemas.microsoft.com/office/drawing/2014/main" id="{DA04D6FF-930A-DECE-632F-AFDFB208BC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6009582-0014-F9DB-7415-B9D80E548078}"/>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172135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3B5C86-59CE-67F7-2ECC-8244AFF65F7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7543DE-AD6A-A05F-BE2A-67D692A66B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2F52415-46C3-DC10-4E42-EF5B4A44DB5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E5B4DFE-987E-3F97-1A46-9128F69A0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662D18B-5664-F32F-DDE0-91332E7A98D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E92126D-DCA9-BAE7-50E1-C749FC0D43F6}"/>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8" name="フッター プレースホルダー 7">
            <a:extLst>
              <a:ext uri="{FF2B5EF4-FFF2-40B4-BE49-F238E27FC236}">
                <a16:creationId xmlns:a16="http://schemas.microsoft.com/office/drawing/2014/main" id="{16D93C89-4EBD-B4DA-AB25-E699513A221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4EAB215-A373-832F-7E38-8AD0B27A064D}"/>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3678290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AAB5A-FEFE-F146-B803-979A27CF53B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83FA03F-A90C-217B-013B-36F40DE0118E}"/>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4" name="フッター プレースホルダー 3">
            <a:extLst>
              <a:ext uri="{FF2B5EF4-FFF2-40B4-BE49-F238E27FC236}">
                <a16:creationId xmlns:a16="http://schemas.microsoft.com/office/drawing/2014/main" id="{F799A8D5-6881-3190-9479-CF92C802BA2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20821A6-3A4F-A779-9267-5351D6E8CE71}"/>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102098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19F43BF-7540-5D6A-8084-92FF2F6F1FD5}"/>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3" name="フッター プレースホルダー 2">
            <a:extLst>
              <a:ext uri="{FF2B5EF4-FFF2-40B4-BE49-F238E27FC236}">
                <a16:creationId xmlns:a16="http://schemas.microsoft.com/office/drawing/2014/main" id="{B650B438-3586-DA0C-1123-60E95B32C8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BEFD35-2C94-375B-7344-3914180C3DE2}"/>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195924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FF2BCF-8EC6-68A9-B77E-39A7F5B67F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41B1DD-CBEC-E9C7-D283-C85DF88993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2F193BC-7EF8-F482-22F9-1EC9E91C1C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70CE415-37FD-9D0E-0A95-1D330E6CDE6E}"/>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6" name="フッター プレースホルダー 5">
            <a:extLst>
              <a:ext uri="{FF2B5EF4-FFF2-40B4-BE49-F238E27FC236}">
                <a16:creationId xmlns:a16="http://schemas.microsoft.com/office/drawing/2014/main" id="{512CFDC6-0D7A-A4D2-3598-48B530B482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41A29B-A39B-8BA3-751F-32431D181349}"/>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286142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55555E-0266-DC0D-6C6D-63061D3F05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AFF7642-429E-E170-5FE3-F2B1059D5C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E09682D-6299-CC17-94F4-76B535C5C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6B1117F-80D7-E2A0-EECC-F85D98595C5C}"/>
              </a:ext>
            </a:extLst>
          </p:cNvPr>
          <p:cNvSpPr>
            <a:spLocks noGrp="1"/>
          </p:cNvSpPr>
          <p:nvPr>
            <p:ph type="dt" sz="half" idx="10"/>
          </p:nvPr>
        </p:nvSpPr>
        <p:spPr/>
        <p:txBody>
          <a:bodyPr/>
          <a:lstStyle/>
          <a:p>
            <a:fld id="{F5AB0CF8-1B99-4618-8BE1-34E013A00C90}" type="datetimeFigureOut">
              <a:rPr kumimoji="1" lang="ja-JP" altLang="en-US" smtClean="0"/>
              <a:t>2026/1/20</a:t>
            </a:fld>
            <a:endParaRPr kumimoji="1" lang="ja-JP" altLang="en-US"/>
          </a:p>
        </p:txBody>
      </p:sp>
      <p:sp>
        <p:nvSpPr>
          <p:cNvPr id="6" name="フッター プレースホルダー 5">
            <a:extLst>
              <a:ext uri="{FF2B5EF4-FFF2-40B4-BE49-F238E27FC236}">
                <a16:creationId xmlns:a16="http://schemas.microsoft.com/office/drawing/2014/main" id="{A0245BA1-56B1-53E4-DE5A-4B0572D9A3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13EC94-7844-AFEC-9791-F1B72F39E0C7}"/>
              </a:ext>
            </a:extLst>
          </p:cNvPr>
          <p:cNvSpPr>
            <a:spLocks noGrp="1"/>
          </p:cNvSpPr>
          <p:nvPr>
            <p:ph type="sldNum" sz="quarter" idx="12"/>
          </p:nvPr>
        </p:nvSpPr>
        <p:spPr/>
        <p:txBody>
          <a:body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426684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7052CD4-3D94-EC6B-44D0-CF6F6EA37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818993-0494-473E-5C90-8486DC8F3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56E9B2-C0E8-0833-CC5B-3B6E9BF99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B0CF8-1B99-4618-8BE1-34E013A00C90}" type="datetimeFigureOut">
              <a:rPr kumimoji="1" lang="ja-JP" altLang="en-US" smtClean="0"/>
              <a:t>2026/1/20</a:t>
            </a:fld>
            <a:endParaRPr kumimoji="1" lang="ja-JP" altLang="en-US"/>
          </a:p>
        </p:txBody>
      </p:sp>
      <p:sp>
        <p:nvSpPr>
          <p:cNvPr id="5" name="フッター プレースホルダー 4">
            <a:extLst>
              <a:ext uri="{FF2B5EF4-FFF2-40B4-BE49-F238E27FC236}">
                <a16:creationId xmlns:a16="http://schemas.microsoft.com/office/drawing/2014/main" id="{A909EA26-B7FB-EEDF-03B5-6DDC08C4E4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5352A92-A8AF-1F73-EB8D-CB834CE9F4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E4BC9-8A69-4E16-931C-B1581FC0FA75}" type="slidenum">
              <a:rPr kumimoji="1" lang="ja-JP" altLang="en-US" smtClean="0"/>
              <a:t>‹#›</a:t>
            </a:fld>
            <a:endParaRPr kumimoji="1" lang="ja-JP" altLang="en-US"/>
          </a:p>
        </p:txBody>
      </p:sp>
    </p:spTree>
    <p:extLst>
      <p:ext uri="{BB962C8B-B14F-4D97-AF65-F5344CB8AC3E}">
        <p14:creationId xmlns:p14="http://schemas.microsoft.com/office/powerpoint/2010/main" val="2561883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emf"/><Relationship Id="rId18" Type="http://schemas.openxmlformats.org/officeDocument/2006/relationships/image" Target="../media/image46.emf"/><Relationship Id="rId3" Type="http://schemas.openxmlformats.org/officeDocument/2006/relationships/image" Target="../media/image31.emf"/><Relationship Id="rId7" Type="http://schemas.openxmlformats.org/officeDocument/2006/relationships/image" Target="../media/image35.png"/><Relationship Id="rId12" Type="http://schemas.openxmlformats.org/officeDocument/2006/relationships/image" Target="../media/image40.emf"/><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emf"/><Relationship Id="rId1" Type="http://schemas.openxmlformats.org/officeDocument/2006/relationships/slideLayout" Target="../slideLayouts/slideLayout1.xml"/><Relationship Id="rId6" Type="http://schemas.openxmlformats.org/officeDocument/2006/relationships/image" Target="../media/image34.emf"/><Relationship Id="rId11" Type="http://schemas.openxmlformats.org/officeDocument/2006/relationships/image" Target="../media/image39.jpeg"/><Relationship Id="rId5" Type="http://schemas.openxmlformats.org/officeDocument/2006/relationships/image" Target="../media/image33.emf"/><Relationship Id="rId15" Type="http://schemas.openxmlformats.org/officeDocument/2006/relationships/image" Target="../media/image43.emf"/><Relationship Id="rId10" Type="http://schemas.openxmlformats.org/officeDocument/2006/relationships/image" Target="../media/image38.jpeg"/><Relationship Id="rId19" Type="http://schemas.openxmlformats.org/officeDocument/2006/relationships/image" Target="../media/image47.png"/><Relationship Id="rId4" Type="http://schemas.openxmlformats.org/officeDocument/2006/relationships/image" Target="../media/image32.emf"/><Relationship Id="rId9" Type="http://schemas.openxmlformats.org/officeDocument/2006/relationships/image" Target="../media/image37.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DA401-C32F-8A7B-4718-61EED2CF27F0}"/>
              </a:ext>
            </a:extLst>
          </p:cNvPr>
          <p:cNvSpPr>
            <a:spLocks noGrp="1"/>
          </p:cNvSpPr>
          <p:nvPr>
            <p:ph type="ctrTitle"/>
          </p:nvPr>
        </p:nvSpPr>
        <p:spPr>
          <a:xfrm>
            <a:off x="1524000" y="1122363"/>
            <a:ext cx="9144000" cy="1742757"/>
          </a:xfrm>
        </p:spPr>
        <p:txBody>
          <a:bodyPr>
            <a:normAutofit/>
          </a:bodyPr>
          <a:lstStyle/>
          <a:p>
            <a:r>
              <a:rPr kumimoji="1" lang="ja-JP" altLang="en-US" sz="4400" b="1" dirty="0">
                <a:latin typeface="+mn-ea"/>
                <a:ea typeface="+mn-ea"/>
              </a:rPr>
              <a:t>フレイル予防活動５か年計画と</a:t>
            </a:r>
            <a:br>
              <a:rPr kumimoji="1" lang="en-US" altLang="ja-JP" sz="4400" b="1" dirty="0">
                <a:latin typeface="+mn-ea"/>
                <a:ea typeface="+mn-ea"/>
              </a:rPr>
            </a:br>
            <a:r>
              <a:rPr kumimoji="1" lang="en-US" altLang="ja-JP" sz="4400" b="1" dirty="0">
                <a:latin typeface="+mn-ea"/>
                <a:ea typeface="+mn-ea"/>
              </a:rPr>
              <a:t>JFA</a:t>
            </a:r>
            <a:r>
              <a:rPr kumimoji="1" lang="ja-JP" altLang="en-US" sz="4400" b="1" dirty="0">
                <a:latin typeface="+mn-ea"/>
                <a:ea typeface="+mn-ea"/>
              </a:rPr>
              <a:t>への期待</a:t>
            </a:r>
          </a:p>
        </p:txBody>
      </p:sp>
      <p:sp>
        <p:nvSpPr>
          <p:cNvPr id="3" name="字幕 2">
            <a:extLst>
              <a:ext uri="{FF2B5EF4-FFF2-40B4-BE49-F238E27FC236}">
                <a16:creationId xmlns:a16="http://schemas.microsoft.com/office/drawing/2014/main" id="{23237BFA-284A-5CF5-224D-7CAC697CDD60}"/>
              </a:ext>
            </a:extLst>
          </p:cNvPr>
          <p:cNvSpPr>
            <a:spLocks noGrp="1"/>
          </p:cNvSpPr>
          <p:nvPr>
            <p:ph type="subTitle" idx="1"/>
          </p:nvPr>
        </p:nvSpPr>
        <p:spPr/>
        <p:txBody>
          <a:bodyPr/>
          <a:lstStyle/>
          <a:p>
            <a:r>
              <a:rPr kumimoji="1" lang="ja-JP" altLang="en-US" b="1" dirty="0">
                <a:latin typeface="+mn-ea"/>
              </a:rPr>
              <a:t>医療経済研究・社会保険福祉協会理事長</a:t>
            </a:r>
            <a:endParaRPr kumimoji="1" lang="en-US" altLang="ja-JP" b="1" dirty="0">
              <a:latin typeface="+mn-ea"/>
            </a:endParaRPr>
          </a:p>
          <a:p>
            <a:r>
              <a:rPr lang="ja-JP" altLang="en-US" b="1" dirty="0">
                <a:latin typeface="+mn-ea"/>
              </a:rPr>
              <a:t>辻　哲夫</a:t>
            </a:r>
            <a:endParaRPr kumimoji="1" lang="ja-JP" altLang="en-US" b="1" dirty="0">
              <a:latin typeface="+mn-ea"/>
            </a:endParaRPr>
          </a:p>
        </p:txBody>
      </p:sp>
    </p:spTree>
    <p:extLst>
      <p:ext uri="{BB962C8B-B14F-4D97-AF65-F5344CB8AC3E}">
        <p14:creationId xmlns:p14="http://schemas.microsoft.com/office/powerpoint/2010/main" val="187769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89FC-2891-8C07-4C5C-D7319A18B71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7AF6796-1562-7470-78AD-B7D0DC08CA6D}"/>
              </a:ext>
            </a:extLst>
          </p:cNvPr>
          <p:cNvSpPr>
            <a:spLocks noGrp="1"/>
          </p:cNvSpPr>
          <p:nvPr>
            <p:ph type="title"/>
          </p:nvPr>
        </p:nvSpPr>
        <p:spPr>
          <a:xfrm>
            <a:off x="335360" y="112277"/>
            <a:ext cx="11492372" cy="276999"/>
          </a:xfrm>
        </p:spPr>
        <p:txBody>
          <a:bodyPr/>
          <a:lstStyle/>
          <a:p>
            <a:r>
              <a:rPr kumimoji="1" lang="ja-JP" altLang="en-US" dirty="0">
                <a:latin typeface="Noto Sans JP" panose="020B0200000000000000" pitchFamily="50" charset="-128"/>
                <a:ea typeface="Noto Sans JP" panose="020B0200000000000000" pitchFamily="50" charset="-128"/>
              </a:rPr>
              <a:t>　　　　　フレイル予防推進会議と日本フレイル予防サービス振興会との関係</a:t>
            </a:r>
          </a:p>
        </p:txBody>
      </p:sp>
      <p:sp>
        <p:nvSpPr>
          <p:cNvPr id="3" name="スライド番号プレースホルダー 2">
            <a:extLst>
              <a:ext uri="{FF2B5EF4-FFF2-40B4-BE49-F238E27FC236}">
                <a16:creationId xmlns:a16="http://schemas.microsoft.com/office/drawing/2014/main" id="{74C1E7CD-4E99-4A7A-7DA5-C77D6557F47D}"/>
              </a:ext>
            </a:extLst>
          </p:cNvPr>
          <p:cNvSpPr>
            <a:spLocks noGrp="1"/>
          </p:cNvSpPr>
          <p:nvPr>
            <p:ph type="sldNum" sz="quarter" idx="11"/>
          </p:nvPr>
        </p:nvSpPr>
        <p:spPr/>
        <p:txBody>
          <a:bodyPr/>
          <a:lstStyle/>
          <a:p>
            <a:fld id="{18B35EF6-5021-465B-AC21-24AFBAF1268A}" type="slidenum">
              <a:rPr kumimoji="1" lang="ja-JP" altLang="en-US" smtClean="0"/>
              <a:pPr/>
              <a:t>10</a:t>
            </a:fld>
            <a:endParaRPr kumimoji="1" lang="ja-JP" altLang="en-US"/>
          </a:p>
        </p:txBody>
      </p:sp>
      <p:grpSp>
        <p:nvGrpSpPr>
          <p:cNvPr id="5" name="グループ化 4">
            <a:extLst>
              <a:ext uri="{FF2B5EF4-FFF2-40B4-BE49-F238E27FC236}">
                <a16:creationId xmlns:a16="http://schemas.microsoft.com/office/drawing/2014/main" id="{C484D63B-EC37-5067-A801-8A64F640C425}"/>
              </a:ext>
            </a:extLst>
          </p:cNvPr>
          <p:cNvGrpSpPr/>
          <p:nvPr/>
        </p:nvGrpSpPr>
        <p:grpSpPr>
          <a:xfrm>
            <a:off x="407368" y="908720"/>
            <a:ext cx="8208912" cy="5256584"/>
            <a:chOff x="272480" y="654547"/>
            <a:chExt cx="6473541" cy="5150614"/>
          </a:xfrm>
        </p:grpSpPr>
        <p:sp>
          <p:nvSpPr>
            <p:cNvPr id="6" name="正方形/長方形 5">
              <a:extLst>
                <a:ext uri="{FF2B5EF4-FFF2-40B4-BE49-F238E27FC236}">
                  <a16:creationId xmlns:a16="http://schemas.microsoft.com/office/drawing/2014/main" id="{1822B88E-D913-10C1-3003-6638CBD7ADCF}"/>
                </a:ext>
              </a:extLst>
            </p:cNvPr>
            <p:cNvSpPr/>
            <p:nvPr/>
          </p:nvSpPr>
          <p:spPr>
            <a:xfrm>
              <a:off x="3508573" y="654547"/>
              <a:ext cx="2160240" cy="880449"/>
            </a:xfrm>
            <a:prstGeom prst="rect">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i="0" u="none" strike="noStrike" kern="1200" cap="none" spc="0" normalizeH="0" baseline="0" noProof="0" dirty="0">
                  <a:ln>
                    <a:noFill/>
                  </a:ln>
                  <a:solidFill>
                    <a:schemeClr val="tx1"/>
                  </a:solidFill>
                  <a:effectLst/>
                  <a:uLnTx/>
                  <a:uFillTx/>
                  <a:latin typeface="+mn-ea"/>
                </a:rPr>
                <a:t>フレイル予防推進会議</a:t>
              </a:r>
            </a:p>
          </p:txBody>
        </p:sp>
        <p:sp>
          <p:nvSpPr>
            <p:cNvPr id="7" name="正方形/長方形 6">
              <a:extLst>
                <a:ext uri="{FF2B5EF4-FFF2-40B4-BE49-F238E27FC236}">
                  <a16:creationId xmlns:a16="http://schemas.microsoft.com/office/drawing/2014/main" id="{FA4034B9-4152-E83B-2B3C-CC3152B30F46}"/>
                </a:ext>
              </a:extLst>
            </p:cNvPr>
            <p:cNvSpPr/>
            <p:nvPr/>
          </p:nvSpPr>
          <p:spPr>
            <a:xfrm>
              <a:off x="3508573" y="2008490"/>
              <a:ext cx="2160240"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実行委員会</a:t>
              </a:r>
              <a:endParaRPr kumimoji="1" lang="en-US" altLang="ja-JP" sz="1600" b="0" i="0" u="none" strike="noStrike" kern="1200" cap="none" spc="0" normalizeH="0" baseline="0" noProof="0" dirty="0">
                <a:ln>
                  <a:noFill/>
                </a:ln>
                <a:solidFill>
                  <a:schemeClr val="tx1"/>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兼　総合調整部会</a:t>
              </a:r>
            </a:p>
          </p:txBody>
        </p:sp>
        <p:sp>
          <p:nvSpPr>
            <p:cNvPr id="9" name="正方形/長方形 8">
              <a:extLst>
                <a:ext uri="{FF2B5EF4-FFF2-40B4-BE49-F238E27FC236}">
                  <a16:creationId xmlns:a16="http://schemas.microsoft.com/office/drawing/2014/main" id="{77D3B321-E92C-E839-20C1-F75F26EE6609}"/>
                </a:ext>
              </a:extLst>
            </p:cNvPr>
            <p:cNvSpPr/>
            <p:nvPr/>
          </p:nvSpPr>
          <p:spPr>
            <a:xfrm>
              <a:off x="2628098" y="3429000"/>
              <a:ext cx="1776046"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行政部会</a:t>
              </a:r>
              <a:endParaRPr kumimoji="1" lang="en-US" altLang="ja-JP" sz="1600" b="0" i="0" u="none" strike="noStrike" kern="1200" cap="none" spc="0" normalizeH="0" baseline="0" noProof="0" dirty="0">
                <a:ln>
                  <a:noFill/>
                </a:ln>
                <a:solidFill>
                  <a:schemeClr val="tx1"/>
                </a:solidFill>
                <a:effectLst/>
                <a:uLnTx/>
                <a:uFillTx/>
                <a:latin typeface="+mn-ea"/>
              </a:endParaRPr>
            </a:p>
          </p:txBody>
        </p:sp>
        <p:sp>
          <p:nvSpPr>
            <p:cNvPr id="10" name="正方形/長方形 9">
              <a:extLst>
                <a:ext uri="{FF2B5EF4-FFF2-40B4-BE49-F238E27FC236}">
                  <a16:creationId xmlns:a16="http://schemas.microsoft.com/office/drawing/2014/main" id="{6A1ADF87-AEEB-EA76-F9EE-C7557D2A30D0}"/>
                </a:ext>
              </a:extLst>
            </p:cNvPr>
            <p:cNvSpPr/>
            <p:nvPr/>
          </p:nvSpPr>
          <p:spPr>
            <a:xfrm>
              <a:off x="4953000" y="3429000"/>
              <a:ext cx="1776046"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i="0" u="none" strike="noStrike" kern="1200" cap="none" spc="0" normalizeH="0" baseline="0" noProof="0" dirty="0">
                  <a:ln>
                    <a:noFill/>
                  </a:ln>
                  <a:solidFill>
                    <a:schemeClr val="tx1"/>
                  </a:solidFill>
                  <a:effectLst/>
                  <a:uLnTx/>
                  <a:uFillTx/>
                  <a:latin typeface="+mn-ea"/>
                </a:rPr>
                <a:t>産業部会</a:t>
              </a:r>
              <a:endParaRPr kumimoji="1" lang="en-US" altLang="ja-JP" i="0" u="none" strike="noStrike" kern="1200" cap="none" spc="0" normalizeH="0" baseline="0" noProof="0" dirty="0">
                <a:ln>
                  <a:noFill/>
                </a:ln>
                <a:solidFill>
                  <a:schemeClr val="tx1"/>
                </a:solidFill>
                <a:effectLst/>
                <a:uLnTx/>
                <a:uFillTx/>
                <a:latin typeface="+mn-ea"/>
              </a:endParaRPr>
            </a:p>
          </p:txBody>
        </p:sp>
        <p:sp>
          <p:nvSpPr>
            <p:cNvPr id="11" name="正方形/長方形 10">
              <a:extLst>
                <a:ext uri="{FF2B5EF4-FFF2-40B4-BE49-F238E27FC236}">
                  <a16:creationId xmlns:a16="http://schemas.microsoft.com/office/drawing/2014/main" id="{6CCF4B05-0B8A-ABB5-FEEC-455B3C87D32B}"/>
                </a:ext>
              </a:extLst>
            </p:cNvPr>
            <p:cNvSpPr/>
            <p:nvPr/>
          </p:nvSpPr>
          <p:spPr>
            <a:xfrm>
              <a:off x="4954657" y="4869161"/>
              <a:ext cx="1791364"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情報システム等</a:t>
              </a:r>
              <a:endParaRPr kumimoji="1" lang="en-US" altLang="ja-JP" sz="1600" b="0" i="0" u="none" strike="noStrike" kern="1200" cap="none" spc="0" normalizeH="0" baseline="0" noProof="0" dirty="0">
                <a:ln>
                  <a:noFill/>
                </a:ln>
                <a:solidFill>
                  <a:schemeClr val="tx1"/>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作業委員会</a:t>
              </a:r>
            </a:p>
          </p:txBody>
        </p:sp>
        <p:sp>
          <p:nvSpPr>
            <p:cNvPr id="12" name="正方形/長方形 11">
              <a:extLst>
                <a:ext uri="{FF2B5EF4-FFF2-40B4-BE49-F238E27FC236}">
                  <a16:creationId xmlns:a16="http://schemas.microsoft.com/office/drawing/2014/main" id="{12B3A3FC-9AB8-674B-E6C5-D38071FE80C7}"/>
                </a:ext>
              </a:extLst>
            </p:cNvPr>
            <p:cNvSpPr/>
            <p:nvPr/>
          </p:nvSpPr>
          <p:spPr>
            <a:xfrm>
              <a:off x="272480" y="4869161"/>
              <a:ext cx="1791364"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普及啓発</a:t>
              </a:r>
              <a:endParaRPr kumimoji="1" lang="en-US" altLang="ja-JP" sz="1600" b="0" i="0" u="none" strike="noStrike" kern="1200" cap="none" spc="0" normalizeH="0" baseline="0" noProof="0" dirty="0">
                <a:ln>
                  <a:noFill/>
                </a:ln>
                <a:solidFill>
                  <a:schemeClr val="tx1"/>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作業委員会</a:t>
              </a:r>
            </a:p>
          </p:txBody>
        </p:sp>
        <p:sp>
          <p:nvSpPr>
            <p:cNvPr id="13" name="正方形/長方形 12">
              <a:extLst>
                <a:ext uri="{FF2B5EF4-FFF2-40B4-BE49-F238E27FC236}">
                  <a16:creationId xmlns:a16="http://schemas.microsoft.com/office/drawing/2014/main" id="{62C7407D-DF4F-9905-2501-83EC45C0038E}"/>
                </a:ext>
              </a:extLst>
            </p:cNvPr>
            <p:cNvSpPr/>
            <p:nvPr/>
          </p:nvSpPr>
          <p:spPr>
            <a:xfrm>
              <a:off x="2614247" y="4869161"/>
              <a:ext cx="1791364"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住民主体啓発</a:t>
              </a:r>
              <a:endParaRPr kumimoji="1" lang="en-US" altLang="ja-JP" sz="1600" b="0" i="0" u="none" strike="noStrike" kern="1200" cap="none" spc="0" normalizeH="0" baseline="0" noProof="0" dirty="0">
                <a:ln>
                  <a:noFill/>
                </a:ln>
                <a:solidFill>
                  <a:schemeClr val="tx1"/>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作業委員会</a:t>
              </a:r>
            </a:p>
          </p:txBody>
        </p:sp>
        <p:sp>
          <p:nvSpPr>
            <p:cNvPr id="14" name="正方形/長方形 13">
              <a:extLst>
                <a:ext uri="{FF2B5EF4-FFF2-40B4-BE49-F238E27FC236}">
                  <a16:creationId xmlns:a16="http://schemas.microsoft.com/office/drawing/2014/main" id="{0D12BD51-C302-493B-AB66-0C821D39DDF8}"/>
                </a:ext>
              </a:extLst>
            </p:cNvPr>
            <p:cNvSpPr/>
            <p:nvPr/>
          </p:nvSpPr>
          <p:spPr>
            <a:xfrm>
              <a:off x="272480" y="1386450"/>
              <a:ext cx="1791364" cy="93600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アドバイザリー</a:t>
              </a:r>
              <a:endParaRPr kumimoji="1" lang="en-US" altLang="ja-JP" sz="1600" b="0" i="0" u="none" strike="noStrike" kern="1200" cap="none" spc="0" normalizeH="0" baseline="0" noProof="0" dirty="0">
                <a:ln>
                  <a:noFill/>
                </a:ln>
                <a:solidFill>
                  <a:schemeClr val="tx1"/>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mn-ea"/>
                </a:rPr>
                <a:t>委員会</a:t>
              </a:r>
              <a:endParaRPr kumimoji="1" lang="en-US" altLang="ja-JP" sz="1600" b="0" i="0" u="none" strike="noStrike" kern="1200" cap="none" spc="0" normalizeH="0" baseline="0" noProof="0" dirty="0">
                <a:ln>
                  <a:noFill/>
                </a:ln>
                <a:solidFill>
                  <a:schemeClr val="tx1"/>
                </a:solidFill>
                <a:effectLst/>
                <a:uLnTx/>
                <a:uFillTx/>
                <a:latin typeface="+mn-ea"/>
              </a:endParaRPr>
            </a:p>
          </p:txBody>
        </p:sp>
        <p:cxnSp>
          <p:nvCxnSpPr>
            <p:cNvPr id="15" name="直線コネクタ 14">
              <a:extLst>
                <a:ext uri="{FF2B5EF4-FFF2-40B4-BE49-F238E27FC236}">
                  <a16:creationId xmlns:a16="http://schemas.microsoft.com/office/drawing/2014/main" id="{FA965A46-EE37-DE9C-8A8C-4E136AB89CF3}"/>
                </a:ext>
              </a:extLst>
            </p:cNvPr>
            <p:cNvCxnSpPr>
              <a:cxnSpLocks/>
              <a:stCxn id="6" idx="2"/>
              <a:endCxn id="7" idx="0"/>
            </p:cNvCxnSpPr>
            <p:nvPr/>
          </p:nvCxnSpPr>
          <p:spPr>
            <a:xfrm>
              <a:off x="4588693" y="1534996"/>
              <a:ext cx="0" cy="473494"/>
            </a:xfrm>
            <a:prstGeom prst="line">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471C-A324-79D6-82E6-7BF9F65353B7}"/>
                </a:ext>
              </a:extLst>
            </p:cNvPr>
            <p:cNvCxnSpPr>
              <a:cxnSpLocks/>
              <a:stCxn id="13" idx="0"/>
              <a:endCxn id="9" idx="2"/>
            </p:cNvCxnSpPr>
            <p:nvPr/>
          </p:nvCxnSpPr>
          <p:spPr>
            <a:xfrm flipV="1">
              <a:off x="3509929" y="4365000"/>
              <a:ext cx="6192" cy="504161"/>
            </a:xfrm>
            <a:prstGeom prst="line">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17" name="コネクタ: カギ線 16">
              <a:extLst>
                <a:ext uri="{FF2B5EF4-FFF2-40B4-BE49-F238E27FC236}">
                  <a16:creationId xmlns:a16="http://schemas.microsoft.com/office/drawing/2014/main" id="{08456DAA-AA17-3616-2839-8C4D99C83C7C}"/>
                </a:ext>
              </a:extLst>
            </p:cNvPr>
            <p:cNvCxnSpPr>
              <a:cxnSpLocks/>
              <a:stCxn id="6" idx="2"/>
              <a:endCxn id="14" idx="3"/>
            </p:cNvCxnSpPr>
            <p:nvPr/>
          </p:nvCxnSpPr>
          <p:spPr>
            <a:xfrm rot="5400000">
              <a:off x="3166542" y="432299"/>
              <a:ext cx="319454" cy="2524849"/>
            </a:xfrm>
            <a:prstGeom prst="bentConnector2">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18" name="コネクタ: カギ線 17">
              <a:extLst>
                <a:ext uri="{FF2B5EF4-FFF2-40B4-BE49-F238E27FC236}">
                  <a16:creationId xmlns:a16="http://schemas.microsoft.com/office/drawing/2014/main" id="{CCFDA862-E526-9954-5F20-6FD354AB78B0}"/>
                </a:ext>
              </a:extLst>
            </p:cNvPr>
            <p:cNvCxnSpPr>
              <a:cxnSpLocks/>
              <a:stCxn id="9" idx="2"/>
              <a:endCxn id="12" idx="0"/>
            </p:cNvCxnSpPr>
            <p:nvPr/>
          </p:nvCxnSpPr>
          <p:spPr>
            <a:xfrm rot="5400000">
              <a:off x="2090062" y="3443101"/>
              <a:ext cx="504161" cy="2347959"/>
            </a:xfrm>
            <a:prstGeom prst="bentConnector3">
              <a:avLst>
                <a:gd name="adj1" fmla="val 50000"/>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19" name="コネクタ: カギ線 18">
              <a:extLst>
                <a:ext uri="{FF2B5EF4-FFF2-40B4-BE49-F238E27FC236}">
                  <a16:creationId xmlns:a16="http://schemas.microsoft.com/office/drawing/2014/main" id="{DBCFCAE8-C044-EEDC-1A13-B5417EC79995}"/>
                </a:ext>
              </a:extLst>
            </p:cNvPr>
            <p:cNvCxnSpPr>
              <a:cxnSpLocks/>
              <a:stCxn id="9" idx="2"/>
              <a:endCxn id="11" idx="0"/>
            </p:cNvCxnSpPr>
            <p:nvPr/>
          </p:nvCxnSpPr>
          <p:spPr>
            <a:xfrm rot="16200000" flipH="1">
              <a:off x="4431150" y="3449971"/>
              <a:ext cx="504161" cy="2334218"/>
            </a:xfrm>
            <a:prstGeom prst="bentConnector3">
              <a:avLst>
                <a:gd name="adj1" fmla="val 50000"/>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FC879ECD-FEB1-8C19-EF0E-1761907EEA3E}"/>
                </a:ext>
              </a:extLst>
            </p:cNvPr>
            <p:cNvCxnSpPr>
              <a:cxnSpLocks/>
              <a:stCxn id="7" idx="2"/>
              <a:endCxn id="10" idx="0"/>
            </p:cNvCxnSpPr>
            <p:nvPr/>
          </p:nvCxnSpPr>
          <p:spPr>
            <a:xfrm rot="16200000" flipH="1">
              <a:off x="4972603" y="2560580"/>
              <a:ext cx="484510" cy="1252330"/>
            </a:xfrm>
            <a:prstGeom prst="bentConnector3">
              <a:avLst>
                <a:gd name="adj1" fmla="val 50000"/>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cxnSp>
          <p:nvCxnSpPr>
            <p:cNvPr id="21" name="コネクタ: カギ線 20">
              <a:extLst>
                <a:ext uri="{FF2B5EF4-FFF2-40B4-BE49-F238E27FC236}">
                  <a16:creationId xmlns:a16="http://schemas.microsoft.com/office/drawing/2014/main" id="{AF68E5EB-0DFB-8B1B-56D5-74E58C3ECF86}"/>
                </a:ext>
              </a:extLst>
            </p:cNvPr>
            <p:cNvCxnSpPr>
              <a:cxnSpLocks/>
              <a:stCxn id="7" idx="2"/>
              <a:endCxn id="9" idx="0"/>
            </p:cNvCxnSpPr>
            <p:nvPr/>
          </p:nvCxnSpPr>
          <p:spPr>
            <a:xfrm rot="5400000">
              <a:off x="3810152" y="2650459"/>
              <a:ext cx="484510" cy="1072572"/>
            </a:xfrm>
            <a:prstGeom prst="bentConnector3">
              <a:avLst>
                <a:gd name="adj1" fmla="val 50000"/>
              </a:avLst>
            </a:prstGeom>
            <a:ln w="28575">
              <a:solidFill>
                <a:schemeClr val="tx1">
                  <a:lumMod val="75000"/>
                  <a:lumOff val="25000"/>
                </a:schemeClr>
              </a:solidFill>
              <a:headEnd w="lg" len="lg"/>
              <a:tailEnd type="none" w="med" len="lg"/>
            </a:ln>
          </p:spPr>
          <p:style>
            <a:lnRef idx="1">
              <a:schemeClr val="accent1"/>
            </a:lnRef>
            <a:fillRef idx="0">
              <a:schemeClr val="accent1"/>
            </a:fillRef>
            <a:effectRef idx="0">
              <a:schemeClr val="accent1"/>
            </a:effectRef>
            <a:fontRef idx="minor">
              <a:schemeClr val="tx1"/>
            </a:fontRef>
          </p:style>
        </p:cxnSp>
      </p:grpSp>
      <p:sp>
        <p:nvSpPr>
          <p:cNvPr id="25" name="正方形/長方形 24">
            <a:extLst>
              <a:ext uri="{FF2B5EF4-FFF2-40B4-BE49-F238E27FC236}">
                <a16:creationId xmlns:a16="http://schemas.microsoft.com/office/drawing/2014/main" id="{C39A9505-3E29-190E-922C-66A53F81E8C5}"/>
              </a:ext>
            </a:extLst>
          </p:cNvPr>
          <p:cNvSpPr/>
          <p:nvPr/>
        </p:nvSpPr>
        <p:spPr>
          <a:xfrm>
            <a:off x="9372364" y="3740255"/>
            <a:ext cx="2496305" cy="936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1">
                    <a:lumMod val="50000"/>
                  </a:schemeClr>
                </a:solidFill>
                <a:effectLst/>
                <a:uLnTx/>
                <a:uFillTx/>
                <a:latin typeface="+mn-ea"/>
              </a:rPr>
              <a:t>（一社）フレイル予防</a:t>
            </a:r>
            <a:endParaRPr kumimoji="1" lang="en-US" altLang="ja-JP" b="0" i="0" u="none" strike="noStrike" kern="1200" cap="none" spc="0" normalizeH="0" baseline="0" noProof="0" dirty="0">
              <a:ln>
                <a:noFill/>
              </a:ln>
              <a:solidFill>
                <a:schemeClr val="accent1">
                  <a:lumMod val="50000"/>
                </a:schemeClr>
              </a:solidFill>
              <a:effectLst/>
              <a:uLnTx/>
              <a:uFillTx/>
              <a:latin typeface="+mn-ea"/>
            </a:endParaRPr>
          </a:p>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chemeClr val="accent1">
                    <a:lumMod val="50000"/>
                  </a:schemeClr>
                </a:solidFill>
                <a:effectLst/>
                <a:uLnTx/>
                <a:uFillTx/>
                <a:latin typeface="+mn-ea"/>
              </a:rPr>
              <a:t>サービス振興会</a:t>
            </a:r>
          </a:p>
        </p:txBody>
      </p:sp>
      <p:cxnSp>
        <p:nvCxnSpPr>
          <p:cNvPr id="26" name="直線コネクタ 25">
            <a:extLst>
              <a:ext uri="{FF2B5EF4-FFF2-40B4-BE49-F238E27FC236}">
                <a16:creationId xmlns:a16="http://schemas.microsoft.com/office/drawing/2014/main" id="{592BCA81-77CE-AF50-6DE9-C0BC9737DADF}"/>
              </a:ext>
            </a:extLst>
          </p:cNvPr>
          <p:cNvCxnSpPr>
            <a:cxnSpLocks/>
          </p:cNvCxnSpPr>
          <p:nvPr/>
        </p:nvCxnSpPr>
        <p:spPr>
          <a:xfrm flipV="1">
            <a:off x="8594754" y="4221088"/>
            <a:ext cx="777610" cy="9629"/>
          </a:xfrm>
          <a:prstGeom prst="line">
            <a:avLst/>
          </a:prstGeom>
          <a:ln w="28575">
            <a:solidFill>
              <a:schemeClr val="accent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75E4BE56-7838-F84D-1116-B6AB28EF1780}"/>
              </a:ext>
            </a:extLst>
          </p:cNvPr>
          <p:cNvSpPr txBox="1"/>
          <p:nvPr/>
        </p:nvSpPr>
        <p:spPr>
          <a:xfrm>
            <a:off x="8112223" y="2804669"/>
            <a:ext cx="3756446" cy="636777"/>
          </a:xfrm>
          <a:prstGeom prst="rect">
            <a:avLst/>
          </a:prstGeom>
          <a:noFill/>
        </p:spPr>
        <p:txBody>
          <a:bodyPr wrap="square" lIns="0" tIns="0" rIns="0" bIns="0" rtlCol="0">
            <a:spAutoFit/>
          </a:bodyPr>
          <a:lstStyle/>
          <a:p>
            <a:pPr algn="just">
              <a:lnSpc>
                <a:spcPct val="120000"/>
              </a:lnSpc>
            </a:pPr>
            <a:r>
              <a:rPr kumimoji="1" lang="ja-JP" altLang="en-US" dirty="0">
                <a:solidFill>
                  <a:schemeClr val="accent1">
                    <a:lumMod val="50000"/>
                  </a:schemeClr>
                </a:solidFill>
                <a:latin typeface="+mn-ea"/>
              </a:rPr>
              <a:t>産業部会の１０社が発起人となって</a:t>
            </a:r>
            <a:endParaRPr kumimoji="1" lang="en-US" altLang="ja-JP" dirty="0">
              <a:solidFill>
                <a:schemeClr val="accent1">
                  <a:lumMod val="50000"/>
                </a:schemeClr>
              </a:solidFill>
              <a:latin typeface="+mn-ea"/>
            </a:endParaRPr>
          </a:p>
          <a:p>
            <a:pPr algn="just">
              <a:lnSpc>
                <a:spcPct val="120000"/>
              </a:lnSpc>
            </a:pPr>
            <a:r>
              <a:rPr kumimoji="1" lang="ja-JP" altLang="en-US" b="0" i="0" u="none" strike="noStrike" kern="1200" cap="none" spc="0" normalizeH="0" baseline="0" noProof="0" dirty="0">
                <a:ln>
                  <a:noFill/>
                </a:ln>
                <a:solidFill>
                  <a:schemeClr val="accent1">
                    <a:lumMod val="50000"/>
                  </a:schemeClr>
                </a:solidFill>
                <a:effectLst/>
                <a:uLnTx/>
                <a:uFillTx/>
                <a:latin typeface="+mn-ea"/>
              </a:rPr>
              <a:t>２０２５年５月設立。会員拡大中。</a:t>
            </a:r>
            <a:endParaRPr kumimoji="1" lang="ja-JP" altLang="en-US" dirty="0">
              <a:solidFill>
                <a:schemeClr val="accent1">
                  <a:lumMod val="50000"/>
                </a:schemeClr>
              </a:solidFill>
              <a:latin typeface="+mn-ea"/>
            </a:endParaRPr>
          </a:p>
        </p:txBody>
      </p:sp>
      <p:sp>
        <p:nvSpPr>
          <p:cNvPr id="4" name="フッター プレースホルダー 3">
            <a:extLst>
              <a:ext uri="{FF2B5EF4-FFF2-40B4-BE49-F238E27FC236}">
                <a16:creationId xmlns:a16="http://schemas.microsoft.com/office/drawing/2014/main" id="{5A6E3D3B-3E47-DF7D-17F8-F77E52654B0D}"/>
              </a:ext>
            </a:extLst>
          </p:cNvPr>
          <p:cNvSpPr txBox="1">
            <a:spLocks/>
          </p:cNvSpPr>
          <p:nvPr/>
        </p:nvSpPr>
        <p:spPr>
          <a:xfrm>
            <a:off x="-113211" y="165464"/>
            <a:ext cx="1786924" cy="223812"/>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Noto Sans JP" panose="020B0200000000000000" pitchFamily="50" charset="-128"/>
                <a:ea typeface="Noto Sans JP" panose="020B02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dirty="0">
                <a:latin typeface="+mn-ea"/>
              </a:rPr>
              <a:t>【</a:t>
            </a:r>
            <a:r>
              <a:rPr lang="ja-JP" altLang="en-US" sz="2800" dirty="0">
                <a:latin typeface="+mn-ea"/>
              </a:rPr>
              <a:t>図８</a:t>
            </a:r>
            <a:r>
              <a:rPr lang="en-US" altLang="ja-JP" sz="2800" dirty="0">
                <a:latin typeface="+mn-ea"/>
              </a:rPr>
              <a:t>】</a:t>
            </a:r>
            <a:endParaRPr lang="ja-JP" altLang="en-US" sz="2800" dirty="0">
              <a:latin typeface="+mn-ea"/>
            </a:endParaRPr>
          </a:p>
        </p:txBody>
      </p:sp>
    </p:spTree>
    <p:extLst>
      <p:ext uri="{BB962C8B-B14F-4D97-AF65-F5344CB8AC3E}">
        <p14:creationId xmlns:p14="http://schemas.microsoft.com/office/powerpoint/2010/main" val="466780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楕円 71"/>
          <p:cNvSpPr/>
          <p:nvPr/>
        </p:nvSpPr>
        <p:spPr>
          <a:xfrm>
            <a:off x="8470789" y="3396207"/>
            <a:ext cx="3420000" cy="3420000"/>
          </a:xfrm>
          <a:prstGeom prst="ellipse">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 name="四角形吹き出し 16"/>
          <p:cNvSpPr/>
          <p:nvPr/>
        </p:nvSpPr>
        <p:spPr>
          <a:xfrm>
            <a:off x="7728559" y="1102290"/>
            <a:ext cx="4375759" cy="1528176"/>
          </a:xfrm>
          <a:prstGeom prst="wedgeRectCallout">
            <a:avLst>
              <a:gd name="adj1" fmla="val 6075"/>
              <a:gd name="adj2" fmla="val 10758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4" name="楕円 83"/>
          <p:cNvSpPr/>
          <p:nvPr/>
        </p:nvSpPr>
        <p:spPr>
          <a:xfrm>
            <a:off x="4271441" y="1406671"/>
            <a:ext cx="3420000" cy="342000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4694639" y="1678735"/>
            <a:ext cx="2393604" cy="400110"/>
          </a:xfrm>
          <a:prstGeom prst="rect">
            <a:avLst/>
          </a:prstGeom>
          <a:noFill/>
        </p:spPr>
        <p:txBody>
          <a:bodyPr wrap="none" rtlCol="0">
            <a:spAutoFit/>
          </a:bodyPr>
          <a:lstStyle/>
          <a:p>
            <a:r>
              <a:rPr lang="ja-JP" altLang="en-US" sz="2000" b="1" u="sng" dirty="0">
                <a:latin typeface="Meiryo UI" panose="020B0604030504040204" pitchFamily="50" charset="-128"/>
                <a:ea typeface="Meiryo UI" panose="020B0604030504040204" pitchFamily="50" charset="-128"/>
              </a:rPr>
              <a:t>①サービス認証基準</a:t>
            </a:r>
            <a:endParaRPr kumimoji="1" lang="ja-JP" altLang="en-US" sz="2000" b="1" u="sng" dirty="0">
              <a:latin typeface="Meiryo UI" panose="020B0604030504040204" pitchFamily="50" charset="-128"/>
              <a:ea typeface="Meiryo UI" panose="020B0604030504040204" pitchFamily="50" charset="-128"/>
            </a:endParaRPr>
          </a:p>
        </p:txBody>
      </p:sp>
      <p:sp>
        <p:nvSpPr>
          <p:cNvPr id="86" name="テキスト ボックス 85"/>
          <p:cNvSpPr txBox="1"/>
          <p:nvPr/>
        </p:nvSpPr>
        <p:spPr>
          <a:xfrm>
            <a:off x="4270710" y="2245563"/>
            <a:ext cx="3405913" cy="923330"/>
          </a:xfrm>
          <a:prstGeom prst="wedgeRectCallout">
            <a:avLst>
              <a:gd name="adj1" fmla="val 4259"/>
              <a:gd name="adj2" fmla="val -71074"/>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ja-JP" b="1" dirty="0">
                <a:solidFill>
                  <a:schemeClr val="accent5">
                    <a:lumMod val="50000"/>
                  </a:schemeClr>
                </a:solidFill>
                <a:latin typeface="Meiryo UI" panose="020B0604030504040204" pitchFamily="50" charset="-128"/>
                <a:ea typeface="Meiryo UI" panose="020B0604030504040204" pitchFamily="50" charset="-128"/>
              </a:rPr>
              <a:t>3</a:t>
            </a:r>
            <a:r>
              <a:rPr lang="ja-JP" altLang="en-US" b="1" dirty="0">
                <a:solidFill>
                  <a:schemeClr val="accent5">
                    <a:lumMod val="50000"/>
                  </a:schemeClr>
                </a:solidFill>
                <a:latin typeface="Meiryo UI" panose="020B0604030504040204" pitchFamily="50" charset="-128"/>
                <a:ea typeface="Meiryo UI" panose="020B0604030504040204" pitchFamily="50" charset="-128"/>
              </a:rPr>
              <a:t>つの柱（栄養・身体活動・社会参加）に関する一定のエビデンスによる</a:t>
            </a:r>
            <a:r>
              <a:rPr kumimoji="1" lang="ja-JP" altLang="en-US" b="1" dirty="0">
                <a:solidFill>
                  <a:schemeClr val="accent5">
                    <a:lumMod val="50000"/>
                  </a:schemeClr>
                </a:solidFill>
                <a:latin typeface="Meiryo UI" panose="020B0604030504040204" pitchFamily="50" charset="-128"/>
                <a:ea typeface="Meiryo UI" panose="020B0604030504040204" pitchFamily="50" charset="-128"/>
              </a:rPr>
              <a:t>サービスの認証基準</a:t>
            </a:r>
            <a:endParaRPr kumimoji="1" lang="en-US" altLang="ja-JP" b="1" dirty="0">
              <a:solidFill>
                <a:schemeClr val="accent5">
                  <a:lumMod val="50000"/>
                </a:schemeClr>
              </a:solidFill>
              <a:latin typeface="Meiryo UI" panose="020B0604030504040204" pitchFamily="50" charset="-128"/>
              <a:ea typeface="Meiryo UI" panose="020B0604030504040204" pitchFamily="50" charset="-128"/>
            </a:endParaRPr>
          </a:p>
        </p:txBody>
      </p:sp>
      <p:sp>
        <p:nvSpPr>
          <p:cNvPr id="74" name="正方形/長方形 73"/>
          <p:cNvSpPr/>
          <p:nvPr/>
        </p:nvSpPr>
        <p:spPr>
          <a:xfrm>
            <a:off x="9615490" y="4659677"/>
            <a:ext cx="2017110" cy="43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食品の範囲の拡大</a:t>
            </a:r>
            <a:endParaRPr kumimoji="1" lang="ja-JP" altLang="en-US" dirty="0">
              <a:latin typeface="Meiryo UI" panose="020B0604030504040204" pitchFamily="50" charset="-128"/>
              <a:ea typeface="Meiryo UI" panose="020B0604030504040204" pitchFamily="50" charset="-128"/>
            </a:endParaRPr>
          </a:p>
        </p:txBody>
      </p:sp>
      <p:sp>
        <p:nvSpPr>
          <p:cNvPr id="82" name="正方形/長方形 81"/>
          <p:cNvSpPr/>
          <p:nvPr/>
        </p:nvSpPr>
        <p:spPr>
          <a:xfrm>
            <a:off x="9615490" y="5218426"/>
            <a:ext cx="2017110" cy="43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ja-JP" altLang="en-US" dirty="0">
                <a:latin typeface="Meiryo UI" panose="020B0604030504040204" pitchFamily="50" charset="-128"/>
                <a:ea typeface="Meiryo UI" panose="020B0604030504040204" pitchFamily="50" charset="-128"/>
              </a:rPr>
              <a:t>小売業の拡大</a:t>
            </a:r>
            <a:endParaRPr kumimoji="1" lang="ja-JP" altLang="en-US" dirty="0">
              <a:latin typeface="Meiryo UI" panose="020B0604030504040204" pitchFamily="50" charset="-128"/>
              <a:ea typeface="Meiryo UI" panose="020B0604030504040204" pitchFamily="50" charset="-128"/>
            </a:endParaRPr>
          </a:p>
        </p:txBody>
      </p:sp>
      <p:sp>
        <p:nvSpPr>
          <p:cNvPr id="83" name="正方形/長方形 82"/>
          <p:cNvSpPr/>
          <p:nvPr/>
        </p:nvSpPr>
        <p:spPr>
          <a:xfrm>
            <a:off x="9615490" y="5777174"/>
            <a:ext cx="2017110" cy="432000"/>
          </a:xfrm>
          <a:prstGeom prst="rect">
            <a:avLst/>
          </a:prstGeom>
        </p:spPr>
        <p:style>
          <a:lnRef idx="1">
            <a:schemeClr val="accent4"/>
          </a:lnRef>
          <a:fillRef idx="2">
            <a:schemeClr val="accent4"/>
          </a:fillRef>
          <a:effectRef idx="1">
            <a:schemeClr val="accent4"/>
          </a:effectRef>
          <a:fontRef idx="minor">
            <a:schemeClr val="dk1"/>
          </a:fontRef>
        </p:style>
        <p:txBody>
          <a:bodyPr rtlCol="0" anchor="t" anchorCtr="0"/>
          <a:lstStyle/>
          <a:p>
            <a:pPr algn="ctr"/>
            <a:r>
              <a:rPr lang="ja-JP" altLang="en-US" dirty="0">
                <a:latin typeface="Meiryo UI" panose="020B0604030504040204" pitchFamily="50" charset="-128"/>
                <a:ea typeface="Meiryo UI" panose="020B0604030504040204" pitchFamily="50" charset="-128"/>
              </a:rPr>
              <a:t>サービス業の拡大</a:t>
            </a:r>
            <a:endParaRPr lang="en-US" altLang="ja-JP" dirty="0">
              <a:latin typeface="Meiryo UI" panose="020B0604030504040204" pitchFamily="50" charset="-128"/>
              <a:ea typeface="Meiryo UI" panose="020B0604030504040204" pitchFamily="50" charset="-128"/>
            </a:endParaRPr>
          </a:p>
        </p:txBody>
      </p:sp>
      <p:sp>
        <p:nvSpPr>
          <p:cNvPr id="51" name="楕円 50"/>
          <p:cNvSpPr/>
          <p:nvPr/>
        </p:nvSpPr>
        <p:spPr>
          <a:xfrm>
            <a:off x="127981" y="3390409"/>
            <a:ext cx="3420000" cy="342000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268014" y="3888836"/>
            <a:ext cx="877163" cy="369332"/>
          </a:xfrm>
          <a:prstGeom prst="rect">
            <a:avLst/>
          </a:prstGeom>
        </p:spPr>
        <p:txBody>
          <a:bodyPr wrap="square">
            <a:spAutoFit/>
          </a:bodyPr>
          <a:lstStyle>
            <a:defPPr>
              <a:defRPr lang="ja-JP"/>
            </a:defPPr>
            <a:lvl1pPr>
              <a:defRPr b="1">
                <a:solidFill>
                  <a:schemeClr val="accent5">
                    <a:lumMod val="75000"/>
                  </a:schemeClr>
                </a:solidFill>
                <a:latin typeface="Meiryo UI" panose="020B0604030504040204" pitchFamily="50" charset="-128"/>
                <a:ea typeface="Meiryo UI" panose="020B0604030504040204" pitchFamily="50" charset="-128"/>
              </a:defRPr>
            </a:lvl1pPr>
          </a:lstStyle>
          <a:p>
            <a:r>
              <a:rPr lang="ja-JP" altLang="en-US" dirty="0"/>
              <a:t>業態別</a:t>
            </a:r>
          </a:p>
        </p:txBody>
      </p:sp>
      <p:cxnSp>
        <p:nvCxnSpPr>
          <p:cNvPr id="70" name="直線コネクタ 69"/>
          <p:cNvCxnSpPr>
            <a:stCxn id="52" idx="0"/>
            <a:endCxn id="69" idx="0"/>
          </p:cNvCxnSpPr>
          <p:nvPr/>
        </p:nvCxnSpPr>
        <p:spPr>
          <a:xfrm>
            <a:off x="1249561" y="4291206"/>
            <a:ext cx="0" cy="1313054"/>
          </a:xfrm>
          <a:prstGeom prst="line">
            <a:avLst/>
          </a:prstGeom>
          <a:ln w="571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616982" y="3552012"/>
            <a:ext cx="3575018" cy="646331"/>
          </a:xfrm>
          <a:prstGeom prst="rect">
            <a:avLst/>
          </a:prstGeom>
          <a:noFill/>
        </p:spPr>
        <p:txBody>
          <a:bodyPr wrap="none" rtlCol="0">
            <a:spAutoFit/>
          </a:bodyPr>
          <a:lstStyle/>
          <a:p>
            <a:r>
              <a:rPr kumimoji="1" lang="ja-JP" altLang="en-US" b="1" u="sng" dirty="0">
                <a:latin typeface="Meiryo UI" panose="020B0604030504040204" pitchFamily="50" charset="-128"/>
                <a:ea typeface="Meiryo UI" panose="020B0604030504040204" pitchFamily="50" charset="-128"/>
              </a:rPr>
              <a:t>③認証事業者（認証食品を含む）</a:t>
            </a:r>
            <a:endParaRPr kumimoji="1" lang="en-US" altLang="ja-JP" b="1" u="sng" dirty="0">
              <a:latin typeface="Meiryo UI" panose="020B0604030504040204" pitchFamily="50" charset="-128"/>
              <a:ea typeface="Meiryo UI" panose="020B0604030504040204" pitchFamily="50" charset="-128"/>
            </a:endParaRPr>
          </a:p>
          <a:p>
            <a:r>
              <a:rPr kumimoji="1" lang="ja-JP" altLang="en-US" b="1" u="sng" dirty="0">
                <a:latin typeface="Meiryo UI" panose="020B0604030504040204" pitchFamily="50" charset="-128"/>
                <a:ea typeface="Meiryo UI" panose="020B0604030504040204" pitchFamily="50" charset="-128"/>
              </a:rPr>
              <a:t>の拡大と三つの柱の行動変容</a:t>
            </a:r>
          </a:p>
        </p:txBody>
      </p:sp>
      <p:sp>
        <p:nvSpPr>
          <p:cNvPr id="15" name="テキスト ボックス 14"/>
          <p:cNvSpPr txBox="1"/>
          <p:nvPr/>
        </p:nvSpPr>
        <p:spPr>
          <a:xfrm>
            <a:off x="195220" y="3379250"/>
            <a:ext cx="3573414" cy="369332"/>
          </a:xfrm>
          <a:prstGeom prst="rect">
            <a:avLst/>
          </a:prstGeom>
          <a:noFill/>
        </p:spPr>
        <p:txBody>
          <a:bodyPr wrap="none" rtlCol="0">
            <a:spAutoFit/>
          </a:bodyPr>
          <a:lstStyle/>
          <a:p>
            <a:r>
              <a:rPr lang="ja-JP" altLang="en-US" b="1" u="sng" dirty="0">
                <a:latin typeface="Meiryo UI" panose="020B0604030504040204" pitchFamily="50" charset="-128"/>
                <a:ea typeface="Meiryo UI" panose="020B0604030504040204" pitchFamily="50" charset="-128"/>
              </a:rPr>
              <a:t>②事業者の</a:t>
            </a:r>
            <a:r>
              <a:rPr kumimoji="1" lang="ja-JP" altLang="en-US" b="1" u="sng" dirty="0">
                <a:latin typeface="Meiryo UI" panose="020B0604030504040204" pitchFamily="50" charset="-128"/>
                <a:ea typeface="Meiryo UI" panose="020B0604030504040204" pitchFamily="50" charset="-128"/>
              </a:rPr>
              <a:t>認証（食品の認証も）</a:t>
            </a:r>
          </a:p>
        </p:txBody>
      </p:sp>
      <p:sp>
        <p:nvSpPr>
          <p:cNvPr id="43" name="正方形/長方形 42"/>
          <p:cNvSpPr/>
          <p:nvPr/>
        </p:nvSpPr>
        <p:spPr>
          <a:xfrm>
            <a:off x="7846274" y="1220294"/>
            <a:ext cx="4148394" cy="412094"/>
          </a:xfrm>
          <a:prstGeom prst="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ja-JP" altLang="en-US" dirty="0">
                <a:latin typeface="Meiryo UI" panose="020B0604030504040204" pitchFamily="50" charset="-128"/>
                <a:ea typeface="Meiryo UI" panose="020B0604030504040204" pitchFamily="50" charset="-128"/>
              </a:rPr>
              <a:t>啓発の柱　　：フレイルチェックの展開</a:t>
            </a:r>
          </a:p>
        </p:txBody>
      </p:sp>
      <p:sp>
        <p:nvSpPr>
          <p:cNvPr id="49" name="正方形/長方形 48"/>
          <p:cNvSpPr/>
          <p:nvPr/>
        </p:nvSpPr>
        <p:spPr>
          <a:xfrm>
            <a:off x="7846274" y="1674437"/>
            <a:ext cx="4158458" cy="412094"/>
          </a:xfrm>
          <a:prstGeom prst="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t" anchorCtr="0"/>
          <a:lstStyle/>
          <a:p>
            <a:r>
              <a:rPr lang="ja-JP" altLang="en-US" dirty="0">
                <a:latin typeface="Meiryo UI" panose="020B0604030504040204" pitchFamily="50" charset="-128"/>
                <a:ea typeface="Meiryo UI" panose="020B0604030504040204" pitchFamily="50" charset="-128"/>
              </a:rPr>
              <a:t>メリットの活用：フレイル予防ポイント等</a:t>
            </a:r>
            <a:endParaRPr lang="en-US" altLang="ja-JP" dirty="0">
              <a:latin typeface="Meiryo UI" panose="020B0604030504040204" pitchFamily="50" charset="-128"/>
              <a:ea typeface="Meiryo UI" panose="020B0604030504040204" pitchFamily="50" charset="-128"/>
            </a:endParaRPr>
          </a:p>
        </p:txBody>
      </p:sp>
      <p:sp>
        <p:nvSpPr>
          <p:cNvPr id="55" name="上下矢印 54"/>
          <p:cNvSpPr/>
          <p:nvPr/>
        </p:nvSpPr>
        <p:spPr>
          <a:xfrm rot="3314351" flipV="1">
            <a:off x="3788425" y="3134828"/>
            <a:ext cx="564081" cy="1122462"/>
          </a:xfrm>
          <a:prstGeom prst="up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159908" y="3822414"/>
            <a:ext cx="2332186" cy="369332"/>
          </a:xfrm>
          <a:prstGeom prst="wedgeRectCallout">
            <a:avLst>
              <a:gd name="adj1" fmla="val -4009"/>
              <a:gd name="adj2" fmla="val -79944"/>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b="1">
                <a:solidFill>
                  <a:schemeClr val="accent5">
                    <a:lumMod val="50000"/>
                  </a:schemeClr>
                </a:solidFill>
                <a:latin typeface="Meiryo UI" panose="020B0604030504040204" pitchFamily="50" charset="-128"/>
                <a:ea typeface="Meiryo UI" panose="020B0604030504040204" pitchFamily="50" charset="-128"/>
              </a:defRPr>
            </a:lvl1pPr>
          </a:lstStyle>
          <a:p>
            <a:r>
              <a:rPr lang="ja-JP" altLang="en-US" dirty="0"/>
              <a:t>②認証制度の運用</a:t>
            </a:r>
          </a:p>
        </p:txBody>
      </p:sp>
      <p:sp>
        <p:nvSpPr>
          <p:cNvPr id="73" name="正方形/長方形 72"/>
          <p:cNvSpPr/>
          <p:nvPr/>
        </p:nvSpPr>
        <p:spPr>
          <a:xfrm>
            <a:off x="7845473" y="2128580"/>
            <a:ext cx="4159259" cy="412094"/>
          </a:xfrm>
          <a:prstGeom prst="rect">
            <a:avLst/>
          </a:prstGeom>
          <a:solidFill>
            <a:schemeClr val="accent6">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t" anchorCtr="0"/>
          <a:lstStyle/>
          <a:p>
            <a:r>
              <a:rPr lang="ja-JP" altLang="en-US" dirty="0">
                <a:latin typeface="Meiryo UI" panose="020B0604030504040204" pitchFamily="50" charset="-128"/>
                <a:ea typeface="Meiryo UI" panose="020B0604030504040204" pitchFamily="50" charset="-128"/>
              </a:rPr>
              <a:t>人材の活用　：コーディネータ</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資格導入</a:t>
            </a:r>
          </a:p>
        </p:txBody>
      </p:sp>
      <p:sp>
        <p:nvSpPr>
          <p:cNvPr id="80" name="上下矢印 79"/>
          <p:cNvSpPr/>
          <p:nvPr/>
        </p:nvSpPr>
        <p:spPr>
          <a:xfrm rot="18561070" flipV="1">
            <a:off x="7697045" y="3114539"/>
            <a:ext cx="564081" cy="1123200"/>
          </a:xfrm>
          <a:prstGeom prst="up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1" name="上下矢印 80"/>
          <p:cNvSpPr/>
          <p:nvPr/>
        </p:nvSpPr>
        <p:spPr>
          <a:xfrm rot="16200000" flipV="1">
            <a:off x="5592219" y="5485788"/>
            <a:ext cx="564081" cy="1761710"/>
          </a:xfrm>
          <a:prstGeom prst="up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98415" y="557655"/>
            <a:ext cx="7533108" cy="830997"/>
          </a:xfrm>
          <a:prstGeom prst="rect">
            <a:avLst/>
          </a:prstGeom>
          <a:noFill/>
        </p:spPr>
        <p:txBody>
          <a:bodyPr wrap="square" rtlCol="0">
            <a:spAutoFit/>
          </a:bodyPr>
          <a:lstStyle/>
          <a:p>
            <a:r>
              <a:rPr kumimoji="1" lang="ja-JP" altLang="en-US" sz="2400" b="1" dirty="0">
                <a:latin typeface="Meiryo UI" panose="020B0604030504040204" pitchFamily="50" charset="-128"/>
                <a:ea typeface="Meiryo UI" panose="020B0604030504040204" pitchFamily="50" charset="-128"/>
              </a:rPr>
              <a:t>・業界団体によるガイドラインにおいての位置付け</a:t>
            </a:r>
            <a:endParaRPr kumimoji="1" lang="en-US" altLang="ja-JP" sz="2400" b="1"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・国民の自助・互助によるフレイル予防という理念に立脚</a:t>
            </a:r>
            <a:endParaRPr lang="en-US" altLang="ja-JP" sz="2400"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5426185" y="5197901"/>
            <a:ext cx="1005403" cy="584775"/>
          </a:xfrm>
          <a:prstGeom prst="rect">
            <a:avLst/>
          </a:prstGeom>
          <a:noFill/>
        </p:spPr>
        <p:txBody>
          <a:bodyPr wrap="none" rtlCol="0">
            <a:spAutoFit/>
          </a:bodyPr>
          <a:lstStyle/>
          <a:p>
            <a:r>
              <a:rPr kumimoji="1" lang="ja-JP" altLang="en-US" sz="3200" b="1" dirty="0">
                <a:solidFill>
                  <a:srgbClr val="FF0000"/>
                </a:solidFill>
                <a:latin typeface="Meiryo UI" panose="020B0604030504040204" pitchFamily="50" charset="-128"/>
                <a:ea typeface="Meiryo UI" panose="020B0604030504040204" pitchFamily="50" charset="-128"/>
              </a:rPr>
              <a:t>顧客</a:t>
            </a:r>
          </a:p>
        </p:txBody>
      </p:sp>
      <p:sp>
        <p:nvSpPr>
          <p:cNvPr id="45" name="テキスト ボックス 44"/>
          <p:cNvSpPr txBox="1"/>
          <p:nvPr/>
        </p:nvSpPr>
        <p:spPr>
          <a:xfrm>
            <a:off x="5092744" y="5666063"/>
            <a:ext cx="1800493"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rPr>
              <a:t>顧客満足度</a:t>
            </a:r>
            <a:r>
              <a:rPr kumimoji="1" lang="ja-JP" altLang="en-US" b="1" dirty="0">
                <a:latin typeface="Meiryo UI" panose="020B0604030504040204" pitchFamily="50" charset="-128"/>
                <a:ea typeface="Meiryo UI" panose="020B0604030504040204" pitchFamily="50" charset="-128"/>
              </a:rPr>
              <a:t>向上</a:t>
            </a:r>
          </a:p>
        </p:txBody>
      </p:sp>
      <p:sp>
        <p:nvSpPr>
          <p:cNvPr id="46" name="二等辺三角形 45"/>
          <p:cNvSpPr/>
          <p:nvPr/>
        </p:nvSpPr>
        <p:spPr>
          <a:xfrm rot="10800000">
            <a:off x="5563126" y="4914305"/>
            <a:ext cx="731520" cy="301214"/>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48" name="二等辺三角形 47"/>
          <p:cNvSpPr/>
          <p:nvPr/>
        </p:nvSpPr>
        <p:spPr>
          <a:xfrm rot="5400000">
            <a:off x="4678266" y="5303412"/>
            <a:ext cx="731520" cy="479851"/>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0" name="二等辺三角形 49"/>
          <p:cNvSpPr/>
          <p:nvPr/>
        </p:nvSpPr>
        <p:spPr>
          <a:xfrm rot="16200000" flipH="1">
            <a:off x="6425916" y="5325485"/>
            <a:ext cx="731520" cy="435707"/>
          </a:xfrm>
          <a:prstGeom prst="triangl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52" name="正方形/長方形 51"/>
          <p:cNvSpPr/>
          <p:nvPr/>
        </p:nvSpPr>
        <p:spPr>
          <a:xfrm>
            <a:off x="553929" y="4291206"/>
            <a:ext cx="1391263" cy="54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食品製造業</a:t>
            </a:r>
          </a:p>
        </p:txBody>
      </p:sp>
      <p:sp>
        <p:nvSpPr>
          <p:cNvPr id="68" name="正方形/長方形 67"/>
          <p:cNvSpPr/>
          <p:nvPr/>
        </p:nvSpPr>
        <p:spPr>
          <a:xfrm>
            <a:off x="553929" y="4947733"/>
            <a:ext cx="1391263" cy="54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latin typeface="Meiryo UI" panose="020B0604030504040204" pitchFamily="50" charset="-128"/>
                <a:ea typeface="Meiryo UI" panose="020B0604030504040204" pitchFamily="50" charset="-128"/>
              </a:rPr>
              <a:t>小売業</a:t>
            </a:r>
            <a:endParaRPr lang="en-US" altLang="ja-JP" b="1" dirty="0">
              <a:latin typeface="Meiryo UI" panose="020B0604030504040204" pitchFamily="50" charset="-128"/>
              <a:ea typeface="Meiryo UI" panose="020B0604030504040204" pitchFamily="50" charset="-128"/>
            </a:endParaRPr>
          </a:p>
        </p:txBody>
      </p:sp>
      <p:sp>
        <p:nvSpPr>
          <p:cNvPr id="69" name="正方形/長方形 68"/>
          <p:cNvSpPr/>
          <p:nvPr/>
        </p:nvSpPr>
        <p:spPr>
          <a:xfrm>
            <a:off x="553929" y="5604260"/>
            <a:ext cx="1391263" cy="54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共食等</a:t>
            </a:r>
            <a:endParaRPr lang="en-US" altLang="ja-JP" b="1" dirty="0">
              <a:latin typeface="Meiryo UI" panose="020B0604030504040204" pitchFamily="50" charset="-128"/>
              <a:ea typeface="Meiryo UI" panose="020B0604030504040204" pitchFamily="50" charset="-128"/>
            </a:endParaRPr>
          </a:p>
          <a:p>
            <a:pPr algn="ctr"/>
            <a:r>
              <a:rPr lang="ja-JP" altLang="en-US" b="1" dirty="0">
                <a:latin typeface="Meiryo UI" panose="020B0604030504040204" pitchFamily="50" charset="-128"/>
                <a:ea typeface="Meiryo UI" panose="020B0604030504040204" pitchFamily="50" charset="-128"/>
              </a:rPr>
              <a:t>サービス業</a:t>
            </a:r>
          </a:p>
        </p:txBody>
      </p:sp>
      <p:sp>
        <p:nvSpPr>
          <p:cNvPr id="39" name="テキスト ボックス 38"/>
          <p:cNvSpPr txBox="1"/>
          <p:nvPr/>
        </p:nvSpPr>
        <p:spPr>
          <a:xfrm>
            <a:off x="0" y="-9399"/>
            <a:ext cx="12192000" cy="468000"/>
          </a:xfrm>
          <a:prstGeom prst="rect">
            <a:avLst/>
          </a:prstGeom>
          <a:solidFill>
            <a:srgbClr val="2F5597"/>
          </a:solidFill>
        </p:spPr>
        <p:txBody>
          <a:bodyPr wrap="square" rtlCol="0">
            <a:spAutoFit/>
          </a:bodyPr>
          <a:lstStyle>
            <a:defPPr>
              <a:defRPr lang="ja-JP"/>
            </a:defPPr>
            <a:lvl1pPr algn="ctr">
              <a:defRPr sz="2400" b="1">
                <a:solidFill>
                  <a:schemeClr val="bg1"/>
                </a:solidFill>
                <a:latin typeface="BIZ UDゴシック" panose="020B0400000000000000" pitchFamily="49" charset="-128"/>
                <a:ea typeface="BIZ UDゴシック" panose="020B0400000000000000" pitchFamily="49" charset="-128"/>
              </a:defRPr>
            </a:lvl1pPr>
          </a:lstStyle>
          <a:p>
            <a:r>
              <a:rPr lang="ja-JP" altLang="en-US" dirty="0"/>
              <a:t>　　</a:t>
            </a:r>
            <a:r>
              <a:rPr lang="ja-JP" altLang="en-US" sz="2000" dirty="0"/>
              <a:t>フレイル予防サービス　認証ビジネスモデルー日本フレイル予防サービス振興会</a:t>
            </a:r>
          </a:p>
        </p:txBody>
      </p:sp>
      <p:sp>
        <p:nvSpPr>
          <p:cNvPr id="2" name="角丸四角形 1"/>
          <p:cNvSpPr/>
          <p:nvPr/>
        </p:nvSpPr>
        <p:spPr>
          <a:xfrm>
            <a:off x="4659979" y="3413136"/>
            <a:ext cx="2698100" cy="1069174"/>
          </a:xfrm>
          <a:prstGeom prst="roundRect">
            <a:avLst>
              <a:gd name="adj" fmla="val 13152"/>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a:solidFill>
                  <a:schemeClr val="accent2">
                    <a:lumMod val="75000"/>
                  </a:schemeClr>
                </a:solidFill>
                <a:latin typeface="Meiryo UI" panose="020B0604030504040204" pitchFamily="50" charset="-128"/>
                <a:ea typeface="Meiryo UI" panose="020B0604030504040204" pitchFamily="50" charset="-128"/>
              </a:rPr>
              <a:t>・食関係業態が起点</a:t>
            </a:r>
            <a:endParaRPr lang="en-US" altLang="ja-JP"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・啓発手法が基本</a:t>
            </a:r>
            <a:endParaRPr lang="en-US" altLang="ja-JP"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（その人材も重要）</a:t>
            </a:r>
            <a:endParaRPr lang="en-US" altLang="ja-JP"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・サービス全体が連携</a:t>
            </a:r>
            <a:endParaRPr lang="zh-TW" altLang="en-US"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・データに基づく</a:t>
            </a:r>
            <a:r>
              <a:rPr lang="zh-TW" altLang="en-US" sz="1200" dirty="0">
                <a:solidFill>
                  <a:schemeClr val="accent2">
                    <a:lumMod val="75000"/>
                  </a:schemeClr>
                </a:solidFill>
                <a:latin typeface="Meiryo UI" panose="020B0604030504040204" pitchFamily="50" charset="-128"/>
                <a:ea typeface="Meiryo UI" panose="020B0604030504040204" pitchFamily="50" charset="-128"/>
              </a:rPr>
              <a:t>販売促進活動</a:t>
            </a:r>
            <a:endParaRPr lang="en-US" altLang="zh-TW" sz="1200" dirty="0">
              <a:solidFill>
                <a:schemeClr val="accent2">
                  <a:lumMod val="75000"/>
                </a:schemeClr>
              </a:solidFill>
              <a:latin typeface="Meiryo UI" panose="020B0604030504040204" pitchFamily="50" charset="-128"/>
              <a:ea typeface="Meiryo UI" panose="020B0604030504040204" pitchFamily="50" charset="-128"/>
            </a:endParaRPr>
          </a:p>
        </p:txBody>
      </p:sp>
      <p:sp>
        <p:nvSpPr>
          <p:cNvPr id="42" name="角丸四角形 41"/>
          <p:cNvSpPr/>
          <p:nvPr/>
        </p:nvSpPr>
        <p:spPr>
          <a:xfrm>
            <a:off x="2187194" y="4708000"/>
            <a:ext cx="2465594" cy="1588568"/>
          </a:xfrm>
          <a:prstGeom prst="roundRect">
            <a:avLst>
              <a:gd name="adj" fmla="val 7205"/>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a:solidFill>
                  <a:schemeClr val="accent2">
                    <a:lumMod val="75000"/>
                  </a:schemeClr>
                </a:solidFill>
                <a:latin typeface="Meiryo UI" panose="020B0604030504040204" pitchFamily="50" charset="-128"/>
                <a:ea typeface="Meiryo UI" panose="020B0604030504040204" pitchFamily="50" charset="-128"/>
              </a:rPr>
              <a:t>・小売業とその他のサービス業に分類</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（食品認証は、小売りとの</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　　連携が大前提）</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・生活様式の変容を支援</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・共食分野、フィットネス・カルチャー　</a:t>
            </a:r>
            <a:endParaRPr lang="en-US" altLang="ja-JP"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　分野、ツーリズム分野等への展開</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・事業者連携による支援効果の</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　と達成と総売り上げの拡大</a:t>
            </a:r>
          </a:p>
        </p:txBody>
      </p:sp>
      <p:sp>
        <p:nvSpPr>
          <p:cNvPr id="47" name="角丸四角形 46"/>
          <p:cNvSpPr/>
          <p:nvPr/>
        </p:nvSpPr>
        <p:spPr>
          <a:xfrm>
            <a:off x="7051548" y="4708000"/>
            <a:ext cx="2524048" cy="1069174"/>
          </a:xfrm>
          <a:prstGeom prst="roundRect">
            <a:avLst>
              <a:gd name="adj" fmla="val 13152"/>
            </a:avLst>
          </a:prstGeom>
        </p:spPr>
        <p:style>
          <a:lnRef idx="2">
            <a:schemeClr val="accent2"/>
          </a:lnRef>
          <a:fillRef idx="1">
            <a:schemeClr val="lt1"/>
          </a:fillRef>
          <a:effectRef idx="0">
            <a:schemeClr val="accent2"/>
          </a:effectRef>
          <a:fontRef idx="minor">
            <a:schemeClr val="dk1"/>
          </a:fontRef>
        </p:style>
        <p:txBody>
          <a:bodyPr rtlCol="0" anchor="ctr"/>
          <a:lstStyle/>
          <a:p>
            <a:r>
              <a:rPr lang="ja-JP" altLang="en-US" sz="1200" dirty="0">
                <a:solidFill>
                  <a:schemeClr val="accent2">
                    <a:lumMod val="75000"/>
                  </a:schemeClr>
                </a:solidFill>
                <a:latin typeface="Meiryo UI" panose="020B0604030504040204" pitchFamily="50" charset="-128"/>
                <a:ea typeface="Meiryo UI" panose="020B0604030504040204" pitchFamily="50" charset="-128"/>
              </a:rPr>
              <a:t>・フレイル予防に資する商品・サービス</a:t>
            </a:r>
            <a:endParaRPr lang="en-US" altLang="ja-JP" sz="1200" dirty="0">
              <a:solidFill>
                <a:schemeClr val="accent2">
                  <a:lumMod val="75000"/>
                </a:schemeClr>
              </a:solidFill>
              <a:latin typeface="Meiryo UI" panose="020B0604030504040204" pitchFamily="50" charset="-128"/>
              <a:ea typeface="Meiryo UI" panose="020B0604030504040204" pitchFamily="50" charset="-128"/>
            </a:endParaRP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　が全国民に届くようになる</a:t>
            </a:r>
          </a:p>
          <a:p>
            <a:r>
              <a:rPr lang="ja-JP" altLang="en-US" sz="1200" dirty="0">
                <a:solidFill>
                  <a:schemeClr val="accent2">
                    <a:lumMod val="75000"/>
                  </a:schemeClr>
                </a:solidFill>
                <a:latin typeface="Meiryo UI" panose="020B0604030504040204" pitchFamily="50" charset="-128"/>
                <a:ea typeface="Meiryo UI" panose="020B0604030504040204" pitchFamily="50" charset="-128"/>
              </a:rPr>
              <a:t>・国民の自立度が高まる</a:t>
            </a:r>
          </a:p>
        </p:txBody>
      </p:sp>
      <p:cxnSp>
        <p:nvCxnSpPr>
          <p:cNvPr id="53" name="直線コネクタ 52"/>
          <p:cNvCxnSpPr>
            <a:stCxn id="69" idx="2"/>
          </p:cNvCxnSpPr>
          <p:nvPr/>
        </p:nvCxnSpPr>
        <p:spPr>
          <a:xfrm>
            <a:off x="1249561" y="6144260"/>
            <a:ext cx="0" cy="362093"/>
          </a:xfrm>
          <a:prstGeom prst="line">
            <a:avLst/>
          </a:prstGeom>
          <a:ln w="5715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880943" y="6351755"/>
            <a:ext cx="787337" cy="369332"/>
          </a:xfrm>
          <a:prstGeom prst="rect">
            <a:avLst/>
          </a:prstGeom>
        </p:spPr>
        <p:txBody>
          <a:bodyPr wrap="square">
            <a:spAutoFit/>
          </a:bodyPr>
          <a:lstStyle/>
          <a:p>
            <a:r>
              <a:rPr lang="ja-JP" altLang="en-US" b="1" dirty="0">
                <a:solidFill>
                  <a:schemeClr val="accent5">
                    <a:lumMod val="75000"/>
                  </a:schemeClr>
                </a:solidFill>
                <a:latin typeface="Meiryo UI" panose="020B0604030504040204" pitchFamily="50" charset="-128"/>
                <a:ea typeface="Meiryo UI" panose="020B0604030504040204" pitchFamily="50" charset="-128"/>
              </a:rPr>
              <a:t>連携</a:t>
            </a:r>
          </a:p>
        </p:txBody>
      </p:sp>
      <p:sp>
        <p:nvSpPr>
          <p:cNvPr id="3" name="フッター プレースホルダー 3">
            <a:extLst>
              <a:ext uri="{FF2B5EF4-FFF2-40B4-BE49-F238E27FC236}">
                <a16:creationId xmlns:a16="http://schemas.microsoft.com/office/drawing/2014/main" id="{1752ADF0-2F92-34A1-386D-1C46F53910AB}"/>
              </a:ext>
            </a:extLst>
          </p:cNvPr>
          <p:cNvSpPr txBox="1">
            <a:spLocks/>
          </p:cNvSpPr>
          <p:nvPr/>
        </p:nvSpPr>
        <p:spPr>
          <a:xfrm>
            <a:off x="-444136" y="205418"/>
            <a:ext cx="1786924" cy="223812"/>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Noto Sans JP" panose="020B0200000000000000" pitchFamily="50" charset="-128"/>
                <a:ea typeface="Noto Sans JP" panose="020B02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dirty="0">
                <a:latin typeface="+mn-ea"/>
              </a:rPr>
              <a:t>【</a:t>
            </a:r>
            <a:r>
              <a:rPr lang="ja-JP" altLang="en-US" sz="2800" dirty="0">
                <a:solidFill>
                  <a:schemeClr val="bg2"/>
                </a:solidFill>
                <a:latin typeface="+mn-ea"/>
              </a:rPr>
              <a:t>図９</a:t>
            </a:r>
            <a:r>
              <a:rPr lang="en-US" altLang="ja-JP" sz="2800" dirty="0">
                <a:solidFill>
                  <a:schemeClr val="bg2"/>
                </a:solidFill>
                <a:latin typeface="+mn-ea"/>
              </a:rPr>
              <a:t>】</a:t>
            </a:r>
            <a:endParaRPr lang="ja-JP" altLang="en-US" sz="2800" dirty="0">
              <a:solidFill>
                <a:schemeClr val="bg2"/>
              </a:solidFill>
              <a:latin typeface="+mn-ea"/>
            </a:endParaRPr>
          </a:p>
        </p:txBody>
      </p:sp>
    </p:spTree>
    <p:extLst>
      <p:ext uri="{BB962C8B-B14F-4D97-AF65-F5344CB8AC3E}">
        <p14:creationId xmlns:p14="http://schemas.microsoft.com/office/powerpoint/2010/main" val="1146987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E0C652-06D6-21E5-C70E-462D61E2A573}"/>
              </a:ext>
            </a:extLst>
          </p:cNvPr>
          <p:cNvSpPr>
            <a:spLocks noGrp="1"/>
          </p:cNvSpPr>
          <p:nvPr>
            <p:ph type="title"/>
          </p:nvPr>
        </p:nvSpPr>
        <p:spPr>
          <a:xfrm>
            <a:off x="838200" y="365125"/>
            <a:ext cx="10961914" cy="575401"/>
          </a:xfrm>
        </p:spPr>
        <p:txBody>
          <a:bodyPr>
            <a:normAutofit fontScale="90000"/>
          </a:bodyPr>
          <a:lstStyle/>
          <a:p>
            <a:r>
              <a:rPr lang="en-US" altLang="ja-JP" sz="3600" b="1" dirty="0">
                <a:latin typeface="+mn-ea"/>
                <a:ea typeface="+mn-ea"/>
              </a:rPr>
              <a:t>Ⅱ</a:t>
            </a:r>
            <a:r>
              <a:rPr lang="ja-JP" altLang="en-US" sz="3600" b="1" dirty="0">
                <a:latin typeface="+mn-ea"/>
                <a:ea typeface="+mn-ea"/>
              </a:rPr>
              <a:t>　フレイル予防活動５か年計画のポイント（１）</a:t>
            </a:r>
            <a:endParaRPr kumimoji="1" lang="ja-JP" altLang="en-US" sz="3600" b="1" dirty="0">
              <a:latin typeface="+mn-ea"/>
              <a:ea typeface="+mn-ea"/>
            </a:endParaRPr>
          </a:p>
        </p:txBody>
      </p:sp>
      <p:sp>
        <p:nvSpPr>
          <p:cNvPr id="3" name="コンテンツ プレースホルダー 2">
            <a:extLst>
              <a:ext uri="{FF2B5EF4-FFF2-40B4-BE49-F238E27FC236}">
                <a16:creationId xmlns:a16="http://schemas.microsoft.com/office/drawing/2014/main" id="{E6EAEFA5-259A-105E-E1CC-F397E69DDCCF}"/>
              </a:ext>
            </a:extLst>
          </p:cNvPr>
          <p:cNvSpPr>
            <a:spLocks noGrp="1"/>
          </p:cNvSpPr>
          <p:nvPr>
            <p:ph idx="1"/>
          </p:nvPr>
        </p:nvSpPr>
        <p:spPr>
          <a:xfrm>
            <a:off x="838200" y="940526"/>
            <a:ext cx="10515600" cy="5552349"/>
          </a:xfrm>
        </p:spPr>
        <p:txBody>
          <a:bodyPr>
            <a:normAutofit fontScale="77500" lnSpcReduction="20000"/>
          </a:bodyPr>
          <a:lstStyle/>
          <a:p>
            <a:pPr marL="0" indent="0">
              <a:buNone/>
            </a:pPr>
            <a:r>
              <a:rPr lang="ja-JP" altLang="en-US" sz="1800" b="1" dirty="0">
                <a:latin typeface="+mn-ea"/>
              </a:rPr>
              <a:t>１．フレイル予防推進会議のこれまでの活動の現時点での総括</a:t>
            </a:r>
            <a:endParaRPr lang="en-US" altLang="ja-JP" sz="1800" b="1" dirty="0">
              <a:latin typeface="+mn-ea"/>
            </a:endParaRPr>
          </a:p>
          <a:p>
            <a:pPr marL="0" indent="0">
              <a:buNone/>
            </a:pPr>
            <a:r>
              <a:rPr lang="ja-JP" altLang="en-US" sz="1800" b="1" dirty="0">
                <a:latin typeface="+mn-ea"/>
              </a:rPr>
              <a:t>（１）ポピュレーションアプローチの普及及び手法の開発と効果の測　</a:t>
            </a:r>
            <a:endParaRPr lang="en-US" altLang="ja-JP" sz="1800" b="1" dirty="0">
              <a:latin typeface="+mn-ea"/>
            </a:endParaRPr>
          </a:p>
          <a:p>
            <a:pPr marL="0" indent="0">
              <a:buNone/>
            </a:pPr>
            <a:r>
              <a:rPr lang="ja-JP" altLang="en-US" sz="1800" b="1" dirty="0">
                <a:latin typeface="+mn-ea"/>
              </a:rPr>
              <a:t>　　　定・評価</a:t>
            </a:r>
            <a:r>
              <a:rPr lang="en-US" altLang="ja-JP" sz="1800" b="1" dirty="0">
                <a:latin typeface="+mn-ea"/>
              </a:rPr>
              <a:t>【</a:t>
            </a:r>
            <a:r>
              <a:rPr lang="ja-JP" altLang="en-US" sz="1800" b="1" dirty="0">
                <a:latin typeface="+mn-ea"/>
              </a:rPr>
              <a:t>図１０</a:t>
            </a:r>
            <a:r>
              <a:rPr lang="en-US" altLang="ja-JP" sz="1800" b="1" dirty="0">
                <a:latin typeface="+mn-ea"/>
              </a:rPr>
              <a:t>】</a:t>
            </a:r>
          </a:p>
          <a:p>
            <a:pPr marL="0" indent="0">
              <a:buNone/>
            </a:pPr>
            <a:r>
              <a:rPr lang="ja-JP" altLang="en-US" sz="1800" b="1" dirty="0">
                <a:latin typeface="+mn-ea"/>
              </a:rPr>
              <a:t>（２）フレイル予防宣言</a:t>
            </a:r>
            <a:r>
              <a:rPr lang="en-US" altLang="ja-JP" sz="1800" b="1" dirty="0">
                <a:latin typeface="+mn-ea"/>
              </a:rPr>
              <a:t>【</a:t>
            </a:r>
            <a:r>
              <a:rPr lang="ja-JP" altLang="en-US" sz="1800" b="1" dirty="0">
                <a:latin typeface="+mn-ea"/>
              </a:rPr>
              <a:t>図１１</a:t>
            </a:r>
            <a:r>
              <a:rPr lang="en-US" altLang="ja-JP" sz="1800" b="1" dirty="0">
                <a:latin typeface="+mn-ea"/>
              </a:rPr>
              <a:t>】</a:t>
            </a:r>
          </a:p>
          <a:p>
            <a:pPr marL="0" indent="0">
              <a:buNone/>
            </a:pPr>
            <a:r>
              <a:rPr lang="ja-JP" altLang="en-US" sz="1800" b="1" dirty="0">
                <a:latin typeface="+mn-ea"/>
              </a:rPr>
              <a:t>（３）老健調査研究報告書（全体戦略及び一体的実施に一環としての１５＋３方式）</a:t>
            </a:r>
            <a:r>
              <a:rPr lang="en-US" altLang="ja-JP" sz="1800" b="1" dirty="0">
                <a:latin typeface="+mn-ea"/>
              </a:rPr>
              <a:t>【</a:t>
            </a:r>
            <a:r>
              <a:rPr lang="ja-JP" altLang="en-US" sz="1800" b="1" dirty="0">
                <a:latin typeface="+mn-ea"/>
              </a:rPr>
              <a:t>図１２、１３、１４、１５，１６</a:t>
            </a:r>
            <a:r>
              <a:rPr lang="en-US" altLang="ja-JP" sz="1800" b="1" dirty="0">
                <a:latin typeface="+mn-ea"/>
              </a:rPr>
              <a:t>】</a:t>
            </a:r>
          </a:p>
          <a:p>
            <a:pPr marL="0" indent="0">
              <a:buNone/>
            </a:pPr>
            <a:r>
              <a:rPr lang="ja-JP" altLang="en-US" sz="1800" b="1" dirty="0">
                <a:latin typeface="+mn-ea"/>
              </a:rPr>
              <a:t>２．フレイル予防推進会議の活動の当面の基本方針</a:t>
            </a:r>
            <a:endParaRPr lang="en-US" altLang="ja-JP" sz="1800" b="1" dirty="0">
              <a:latin typeface="+mn-ea"/>
            </a:endParaRPr>
          </a:p>
          <a:p>
            <a:pPr marL="0" indent="0">
              <a:buNone/>
            </a:pPr>
            <a:r>
              <a:rPr lang="ja-JP" altLang="en-US" sz="1800" b="1" dirty="0">
                <a:latin typeface="+mn-ea"/>
              </a:rPr>
              <a:t>（１）住民主体のフレイル測定（ １５＋３方式）の普及とそれを通したまちづくり及び政策効果の</a:t>
            </a:r>
            <a:endParaRPr lang="en-US" altLang="ja-JP" sz="1800" b="1" dirty="0">
              <a:latin typeface="+mn-ea"/>
            </a:endParaRPr>
          </a:p>
          <a:p>
            <a:pPr marL="0" indent="0">
              <a:buNone/>
            </a:pPr>
            <a:r>
              <a:rPr lang="ja-JP" altLang="en-US" sz="1800" b="1" dirty="0">
                <a:latin typeface="+mn-ea"/>
              </a:rPr>
              <a:t>　　　データの蓄積評価の情報システムの導入並びに結果としての要介護認定率の上昇の抑制</a:t>
            </a:r>
            <a:endParaRPr lang="en-US" altLang="ja-JP" sz="1800" b="1" dirty="0">
              <a:latin typeface="+mn-ea"/>
            </a:endParaRPr>
          </a:p>
          <a:p>
            <a:pPr marL="0" indent="0">
              <a:buNone/>
            </a:pPr>
            <a:r>
              <a:rPr lang="ja-JP" altLang="en-US" sz="1800" b="1" dirty="0">
                <a:latin typeface="+mn-ea"/>
              </a:rPr>
              <a:t>　　　</a:t>
            </a:r>
            <a:r>
              <a:rPr lang="en-US" altLang="ja-JP" sz="1800" b="1" dirty="0">
                <a:latin typeface="+mn-ea"/>
              </a:rPr>
              <a:t>cf.</a:t>
            </a:r>
            <a:r>
              <a:rPr lang="ja-JP" altLang="en-US" sz="1800" b="1" dirty="0">
                <a:latin typeface="+mn-ea"/>
              </a:rPr>
              <a:t>フレイル予防を通したまちづくりへの展開</a:t>
            </a:r>
            <a:r>
              <a:rPr lang="en-US" altLang="ja-JP" sz="1800" b="1" dirty="0">
                <a:latin typeface="+mn-ea"/>
              </a:rPr>
              <a:t>【</a:t>
            </a:r>
            <a:r>
              <a:rPr lang="ja-JP" altLang="en-US" sz="1800" b="1" dirty="0">
                <a:latin typeface="+mn-ea"/>
              </a:rPr>
              <a:t>図１７，１８，１９，２０</a:t>
            </a:r>
            <a:r>
              <a:rPr lang="en-US" altLang="ja-JP" sz="1800" b="1" dirty="0">
                <a:latin typeface="+mn-ea"/>
              </a:rPr>
              <a:t>】</a:t>
            </a:r>
          </a:p>
          <a:p>
            <a:pPr marL="0" indent="0">
              <a:buNone/>
            </a:pPr>
            <a:r>
              <a:rPr lang="ja-JP" altLang="en-US" sz="1800" b="1" dirty="0">
                <a:latin typeface="+mn-ea"/>
              </a:rPr>
              <a:t>（２）上記基本方針の下での計画的な活動展開の枠組み</a:t>
            </a:r>
            <a:endParaRPr lang="en-US" altLang="ja-JP" sz="1800" b="1" dirty="0">
              <a:latin typeface="+mn-ea"/>
            </a:endParaRPr>
          </a:p>
          <a:p>
            <a:pPr marL="0" indent="0">
              <a:buNone/>
            </a:pPr>
            <a:r>
              <a:rPr lang="ja-JP" altLang="en-US" sz="1800" b="1" dirty="0">
                <a:latin typeface="+mn-ea"/>
              </a:rPr>
              <a:t>　①</a:t>
            </a:r>
            <a:r>
              <a:rPr lang="en-US" altLang="ja-JP" sz="1800" b="1" dirty="0">
                <a:latin typeface="+mn-ea"/>
              </a:rPr>
              <a:t>10</a:t>
            </a:r>
            <a:r>
              <a:rPr lang="ja-JP" altLang="en-US" sz="1800" b="1" dirty="0">
                <a:latin typeface="+mn-ea"/>
              </a:rPr>
              <a:t>年後に向けての１５＋３方式の都道府県単位の横展開の道筋と目標</a:t>
            </a:r>
            <a:endParaRPr lang="en-US" altLang="ja-JP" sz="1800" b="1" dirty="0">
              <a:latin typeface="+mn-ea"/>
            </a:endParaRPr>
          </a:p>
          <a:p>
            <a:pPr marL="0" indent="0">
              <a:buNone/>
            </a:pPr>
            <a:r>
              <a:rPr lang="ja-JP" altLang="en-US" sz="1800" b="1" dirty="0">
                <a:latin typeface="+mn-ea"/>
              </a:rPr>
              <a:t>　</a:t>
            </a:r>
            <a:r>
              <a:rPr lang="en-US" altLang="ja-JP" sz="1800" b="1" dirty="0">
                <a:latin typeface="+mn-ea"/>
              </a:rPr>
              <a:t>ⅰ</a:t>
            </a:r>
            <a:r>
              <a:rPr lang="ja-JP" altLang="en-US" sz="1800" b="1" dirty="0">
                <a:latin typeface="+mn-ea"/>
              </a:rPr>
              <a:t>）通いの場、産官連携啓発活動（広義の通いの場）との組み合わせ及び一体的実施の一環</a:t>
            </a:r>
            <a:endParaRPr lang="en-US" altLang="ja-JP" sz="1800" b="1" dirty="0">
              <a:latin typeface="+mn-ea"/>
            </a:endParaRPr>
          </a:p>
          <a:p>
            <a:pPr marL="0" indent="0">
              <a:buNone/>
            </a:pPr>
            <a:r>
              <a:rPr lang="ja-JP" altLang="en-US" sz="1800" b="1" dirty="0">
                <a:latin typeface="+mn-ea"/>
              </a:rPr>
              <a:t>　</a:t>
            </a:r>
            <a:r>
              <a:rPr lang="en-US" altLang="ja-JP" sz="1800" b="1" dirty="0">
                <a:latin typeface="+mn-ea"/>
              </a:rPr>
              <a:t>ⅱ</a:t>
            </a:r>
            <a:r>
              <a:rPr lang="ja-JP" altLang="en-US" sz="1800" b="1" dirty="0">
                <a:latin typeface="+mn-ea"/>
              </a:rPr>
              <a:t>）テイルアップ的に拡大し、「１５＋３方式 が全国的に定着する方向に向かっていることが確認でき</a:t>
            </a:r>
            <a:endParaRPr lang="en-US" altLang="ja-JP" sz="1800" b="1" dirty="0">
              <a:latin typeface="+mn-ea"/>
            </a:endParaRPr>
          </a:p>
          <a:p>
            <a:pPr marL="0" indent="0">
              <a:buNone/>
            </a:pPr>
            <a:r>
              <a:rPr lang="ja-JP" altLang="en-US" sz="1800" b="1" dirty="0">
                <a:latin typeface="+mn-ea"/>
              </a:rPr>
              <a:t>　　　る状況」を実現</a:t>
            </a:r>
            <a:endParaRPr lang="en-US" altLang="ja-JP" sz="1800" b="1" dirty="0">
              <a:latin typeface="+mn-ea"/>
            </a:endParaRPr>
          </a:p>
          <a:p>
            <a:pPr marL="0" indent="0">
              <a:buNone/>
            </a:pPr>
            <a:r>
              <a:rPr lang="ja-JP" altLang="en-US" sz="1800" b="1" dirty="0">
                <a:latin typeface="+mn-ea"/>
              </a:rPr>
              <a:t>　②フレイル予防</a:t>
            </a:r>
            <a:r>
              <a:rPr lang="en-US" altLang="ja-JP" sz="1800" b="1" dirty="0">
                <a:latin typeface="+mn-ea"/>
              </a:rPr>
              <a:t>5</a:t>
            </a:r>
            <a:r>
              <a:rPr lang="ja-JP" altLang="en-US" sz="1800" b="1" dirty="0">
                <a:latin typeface="+mn-ea"/>
              </a:rPr>
              <a:t>か年活動計画の策定</a:t>
            </a:r>
            <a:endParaRPr lang="en-US" altLang="ja-JP" sz="1800" b="1" dirty="0">
              <a:latin typeface="+mn-ea"/>
            </a:endParaRPr>
          </a:p>
          <a:p>
            <a:pPr marL="0" indent="0">
              <a:buNone/>
            </a:pPr>
            <a:r>
              <a:rPr lang="ja-JP" altLang="en-US" sz="1800" b="1" dirty="0">
                <a:latin typeface="+mn-ea"/>
              </a:rPr>
              <a:t>　</a:t>
            </a:r>
            <a:r>
              <a:rPr lang="en-US" altLang="ja-JP" sz="1800" b="1" dirty="0">
                <a:latin typeface="+mn-ea"/>
              </a:rPr>
              <a:t>ⅰ</a:t>
            </a:r>
            <a:r>
              <a:rPr lang="ja-JP" altLang="en-US" sz="1800" b="1" dirty="0">
                <a:latin typeface="+mn-ea"/>
              </a:rPr>
              <a:t>）都道府県単位での活動の目標設定の考え方と目標の設定</a:t>
            </a:r>
            <a:endParaRPr lang="en-US" altLang="ja-JP" sz="1800" b="1" dirty="0">
              <a:latin typeface="+mn-ea"/>
            </a:endParaRPr>
          </a:p>
          <a:p>
            <a:pPr marL="0" indent="0">
              <a:buNone/>
            </a:pPr>
            <a:r>
              <a:rPr lang="ja-JP" altLang="en-US" sz="1800" b="1" dirty="0">
                <a:latin typeface="+mn-ea"/>
              </a:rPr>
              <a:t>　　　フレイル測定カバー率＝都道府県の通いの場カバー率＋広義の通いの場のカバー率</a:t>
            </a:r>
            <a:endParaRPr lang="en-US" altLang="ja-JP" sz="1800" b="1" dirty="0">
              <a:latin typeface="+mn-ea"/>
            </a:endParaRPr>
          </a:p>
          <a:p>
            <a:pPr marL="0" indent="0">
              <a:buNone/>
            </a:pPr>
            <a:r>
              <a:rPr lang="ja-JP" altLang="en-US" sz="1800" b="1" dirty="0">
                <a:latin typeface="+mn-ea"/>
              </a:rPr>
              <a:t>　</a:t>
            </a:r>
            <a:r>
              <a:rPr lang="en-US" altLang="ja-JP" sz="1800" b="1" dirty="0">
                <a:latin typeface="+mn-ea"/>
              </a:rPr>
              <a:t>ⅱ</a:t>
            </a:r>
            <a:r>
              <a:rPr lang="ja-JP" altLang="en-US" sz="1800" b="1" dirty="0">
                <a:latin typeface="+mn-ea"/>
              </a:rPr>
              <a:t>）当初３年目に向けての先発都道府県（６県）の活動の目標設定</a:t>
            </a:r>
            <a:endParaRPr lang="en-US" altLang="ja-JP" sz="1800" b="1" dirty="0">
              <a:latin typeface="+mn-ea"/>
            </a:endParaRPr>
          </a:p>
          <a:p>
            <a:pPr marL="0" indent="0">
              <a:buNone/>
            </a:pPr>
            <a:r>
              <a:rPr lang="ja-JP" altLang="en-US" sz="1800" b="1" dirty="0">
                <a:latin typeface="+mn-ea"/>
              </a:rPr>
              <a:t>　　　６県の通いの場カバー率の平均値の一定割合</a:t>
            </a:r>
            <a:endParaRPr lang="en-US" altLang="ja-JP" sz="1800" b="1" dirty="0">
              <a:latin typeface="+mn-ea"/>
            </a:endParaRPr>
          </a:p>
          <a:p>
            <a:endParaRPr kumimoji="1" lang="ja-JP" altLang="en-US" dirty="0"/>
          </a:p>
        </p:txBody>
      </p:sp>
    </p:spTree>
    <p:extLst>
      <p:ext uri="{BB962C8B-B14F-4D97-AF65-F5344CB8AC3E}">
        <p14:creationId xmlns:p14="http://schemas.microsoft.com/office/powerpoint/2010/main" val="3761658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B1AFAC-914C-8FD2-1EC7-7FC8CF0CD609}"/>
              </a:ext>
            </a:extLst>
          </p:cNvPr>
          <p:cNvSpPr>
            <a:spLocks noGrp="1"/>
          </p:cNvSpPr>
          <p:nvPr>
            <p:ph type="title"/>
          </p:nvPr>
        </p:nvSpPr>
        <p:spPr>
          <a:xfrm>
            <a:off x="369115" y="365125"/>
            <a:ext cx="11336781" cy="712561"/>
          </a:xfrm>
        </p:spPr>
        <p:txBody>
          <a:bodyPr>
            <a:normAutofit fontScale="90000"/>
          </a:bodyPr>
          <a:lstStyle/>
          <a:p>
            <a:r>
              <a:rPr lang="en-US" altLang="ja-JP" sz="2800" b="1" dirty="0">
                <a:latin typeface="+mn-ea"/>
                <a:ea typeface="+mn-ea"/>
              </a:rPr>
              <a:t>【</a:t>
            </a:r>
            <a:r>
              <a:rPr lang="ja-JP" altLang="en-US" sz="2800" b="1" dirty="0">
                <a:latin typeface="+mn-ea"/>
                <a:ea typeface="+mn-ea"/>
              </a:rPr>
              <a:t>図１０</a:t>
            </a:r>
            <a:r>
              <a:rPr lang="en-US" altLang="ja-JP" sz="2800" b="1" dirty="0">
                <a:latin typeface="+mn-ea"/>
                <a:ea typeface="+mn-ea"/>
              </a:rPr>
              <a:t>】</a:t>
            </a:r>
            <a:r>
              <a:rPr lang="ja-JP" altLang="en-US" sz="2800" b="1" dirty="0">
                <a:latin typeface="+mn-ea"/>
                <a:ea typeface="+mn-ea"/>
              </a:rPr>
              <a:t>フレイル予防推進会議のこれまでの経過</a:t>
            </a:r>
            <a:br>
              <a:rPr lang="en-US" altLang="ja-JP" sz="2800" b="1" dirty="0">
                <a:latin typeface="+mn-ea"/>
                <a:ea typeface="+mn-ea"/>
              </a:rPr>
            </a:br>
            <a:r>
              <a:rPr lang="ja-JP" altLang="en-US" sz="2800" b="1" dirty="0">
                <a:latin typeface="+mn-ea"/>
                <a:ea typeface="+mn-ea"/>
              </a:rPr>
              <a:t>　　　　　　　</a:t>
            </a:r>
            <a:endParaRPr kumimoji="1" lang="ja-JP" altLang="en-US" sz="2200" b="1" dirty="0">
              <a:latin typeface="+mn-ea"/>
              <a:ea typeface="+mn-ea"/>
            </a:endParaRPr>
          </a:p>
        </p:txBody>
      </p:sp>
      <p:sp>
        <p:nvSpPr>
          <p:cNvPr id="3" name="コンテンツ プレースホルダー 2">
            <a:extLst>
              <a:ext uri="{FF2B5EF4-FFF2-40B4-BE49-F238E27FC236}">
                <a16:creationId xmlns:a16="http://schemas.microsoft.com/office/drawing/2014/main" id="{023A604A-E7BC-9CBA-7636-CD24DDF9D42E}"/>
              </a:ext>
            </a:extLst>
          </p:cNvPr>
          <p:cNvSpPr>
            <a:spLocks noGrp="1"/>
          </p:cNvSpPr>
          <p:nvPr>
            <p:ph idx="1"/>
          </p:nvPr>
        </p:nvSpPr>
        <p:spPr>
          <a:xfrm>
            <a:off x="566057" y="1151164"/>
            <a:ext cx="11051177" cy="8110282"/>
          </a:xfrm>
        </p:spPr>
        <p:txBody>
          <a:bodyPr>
            <a:normAutofit fontScale="55000" lnSpcReduction="20000"/>
          </a:bodyPr>
          <a:lstStyle/>
          <a:p>
            <a:pPr marL="0" indent="0">
              <a:buNone/>
            </a:pPr>
            <a:r>
              <a:rPr kumimoji="1" lang="ja-JP" altLang="en-US" sz="2600" b="1" dirty="0">
                <a:highlight>
                  <a:srgbClr val="FFFF00"/>
                </a:highlight>
                <a:latin typeface="+mn-ea"/>
              </a:rPr>
              <a:t>令和４年１２月１日</a:t>
            </a:r>
            <a:r>
              <a:rPr lang="ja-JP" altLang="en-US" sz="2600" b="1" dirty="0">
                <a:highlight>
                  <a:srgbClr val="FFFF00"/>
                </a:highlight>
                <a:latin typeface="+mn-ea"/>
              </a:rPr>
              <a:t>　</a:t>
            </a:r>
            <a:r>
              <a:rPr lang="ja-JP" altLang="en-US" sz="2600" b="1" dirty="0">
                <a:latin typeface="+mn-ea"/>
              </a:rPr>
              <a:t>「</a:t>
            </a:r>
            <a:r>
              <a:rPr lang="ja-JP" altLang="en-US" sz="2600" b="1" dirty="0">
                <a:highlight>
                  <a:srgbClr val="FFFF00"/>
                </a:highlight>
                <a:latin typeface="+mn-ea"/>
              </a:rPr>
              <a:t>フレイル予防のポピュレーションアプローチに関する声明と提言</a:t>
            </a:r>
            <a:r>
              <a:rPr lang="ja-JP" altLang="en-US" sz="2600" b="1" dirty="0">
                <a:latin typeface="+mn-ea"/>
              </a:rPr>
              <a:t>」</a:t>
            </a:r>
            <a:endParaRPr lang="en-US" altLang="ja-JP" sz="2600" b="1" dirty="0">
              <a:latin typeface="+mn-ea"/>
            </a:endParaRPr>
          </a:p>
          <a:p>
            <a:pPr marL="0" indent="0">
              <a:buNone/>
            </a:pPr>
            <a:r>
              <a:rPr kumimoji="1" lang="ja-JP" altLang="en-US" sz="2600" b="1" dirty="0">
                <a:latin typeface="+mn-ea"/>
              </a:rPr>
              <a:t>　　　　　　　　　　　（フレイル予防啓発に関する有識者委員会：葛谷雅文委員長）</a:t>
            </a:r>
            <a:endParaRPr kumimoji="1" lang="en-US" altLang="ja-JP" sz="2600" b="1" dirty="0">
              <a:latin typeface="+mn-ea"/>
            </a:endParaRPr>
          </a:p>
          <a:p>
            <a:pPr marL="0" indent="0">
              <a:buNone/>
            </a:pPr>
            <a:r>
              <a:rPr kumimoji="1" lang="ja-JP" altLang="en-US" sz="2600" b="1" dirty="0">
                <a:latin typeface="+mn-ea"/>
              </a:rPr>
              <a:t>令和５年</a:t>
            </a:r>
            <a:r>
              <a:rPr lang="ja-JP" altLang="en-US" sz="2600" b="1" dirty="0">
                <a:latin typeface="+mn-ea"/>
              </a:rPr>
              <a:t>９</a:t>
            </a:r>
            <a:r>
              <a:rPr kumimoji="1" lang="ja-JP" altLang="en-US" sz="2600" b="1" dirty="0">
                <a:latin typeface="+mn-ea"/>
              </a:rPr>
              <a:t>月８日　　　フレイル予防推進会議準備会</a:t>
            </a:r>
            <a:r>
              <a:rPr lang="ja-JP" altLang="en-US" sz="2600" b="1" dirty="0">
                <a:latin typeface="+mn-ea"/>
              </a:rPr>
              <a:t>（２県６市町村・第１回ー第５回）</a:t>
            </a:r>
            <a:endParaRPr lang="en-US" altLang="ja-JP" sz="2600" b="1" dirty="0">
              <a:latin typeface="+mn-ea"/>
            </a:endParaRPr>
          </a:p>
          <a:p>
            <a:pPr marL="0" indent="0">
              <a:buNone/>
            </a:pPr>
            <a:r>
              <a:rPr lang="ja-JP" altLang="en-US" sz="2600" b="1" dirty="0">
                <a:latin typeface="+mn-ea"/>
              </a:rPr>
              <a:t>ー令和６年７月１２日　 　　　　　　　</a:t>
            </a:r>
            <a:endParaRPr lang="en-US" altLang="ja-JP" sz="2600" b="1" dirty="0">
              <a:latin typeface="+mn-ea"/>
            </a:endParaRPr>
          </a:p>
          <a:p>
            <a:pPr marL="0" indent="0">
              <a:buNone/>
            </a:pPr>
            <a:r>
              <a:rPr lang="ja-JP" altLang="en-US" sz="2600" b="1" dirty="0">
                <a:highlight>
                  <a:srgbClr val="FFFF00"/>
                </a:highlight>
                <a:latin typeface="+mn-ea"/>
              </a:rPr>
              <a:t>令和６年７月２４日　</a:t>
            </a:r>
            <a:r>
              <a:rPr lang="ja-JP" altLang="en-US" sz="2600" b="1" dirty="0">
                <a:latin typeface="+mn-ea"/>
              </a:rPr>
              <a:t>　</a:t>
            </a:r>
            <a:r>
              <a:rPr lang="ja-JP" altLang="en-US" sz="2600" b="1" dirty="0">
                <a:highlight>
                  <a:srgbClr val="FFFF00"/>
                </a:highlight>
                <a:latin typeface="+mn-ea"/>
              </a:rPr>
              <a:t>第１回フレイル予防推進会議総会（会議設立）</a:t>
            </a:r>
            <a:r>
              <a:rPr lang="ja-JP" altLang="en-US" sz="2600" b="1" dirty="0">
                <a:latin typeface="+mn-ea"/>
              </a:rPr>
              <a:t>及び第１回実行委員会開催</a:t>
            </a:r>
            <a:endParaRPr lang="en-US" altLang="ja-JP" sz="2600" b="1" dirty="0">
              <a:latin typeface="+mn-ea"/>
            </a:endParaRPr>
          </a:p>
          <a:p>
            <a:pPr marL="0" indent="0">
              <a:buNone/>
            </a:pPr>
            <a:r>
              <a:rPr lang="ja-JP" altLang="en-US" sz="2600" b="1" dirty="0">
                <a:latin typeface="+mn-ea"/>
              </a:rPr>
              <a:t>　　　　　　　　　　　総会で住民啓発用パンフレット（案）及び住民啓発用パンフレット説明問答集（案）の了承と第２回総会での</a:t>
            </a:r>
            <a:endParaRPr lang="en-US" altLang="ja-JP" sz="2600" b="1" dirty="0">
              <a:latin typeface="+mn-ea"/>
            </a:endParaRPr>
          </a:p>
          <a:p>
            <a:pPr marL="0" indent="0">
              <a:buNone/>
            </a:pPr>
            <a:r>
              <a:rPr lang="ja-JP" altLang="en-US" sz="2600" b="1" dirty="0">
                <a:latin typeface="+mn-ea"/>
              </a:rPr>
              <a:t>　　　　　　　　　　　正式決定及びその普及活動の方針決定をする旨合意。実行委員会で、ポピュレーションアプローチの推進に関す　　　</a:t>
            </a:r>
            <a:endParaRPr lang="en-US" altLang="ja-JP" sz="2600" b="1" dirty="0">
              <a:latin typeface="+mn-ea"/>
            </a:endParaRPr>
          </a:p>
          <a:p>
            <a:pPr marL="0" indent="0">
              <a:buNone/>
            </a:pPr>
            <a:r>
              <a:rPr lang="ja-JP" altLang="en-US" sz="2600" b="1" dirty="0">
                <a:latin typeface="+mn-ea"/>
              </a:rPr>
              <a:t>　　　　　　　　　　　る担当者向け基本問答集（案）を公表（これらの三つの文書をここでは「三点式の文書」という。） 。</a:t>
            </a:r>
            <a:endParaRPr lang="en-US" altLang="ja-JP" sz="2600" b="1" dirty="0">
              <a:latin typeface="+mn-ea"/>
            </a:endParaRPr>
          </a:p>
          <a:p>
            <a:pPr marL="0" indent="0">
              <a:buNone/>
            </a:pPr>
            <a:r>
              <a:rPr lang="ja-JP" altLang="en-US" sz="2600" b="1" dirty="0">
                <a:latin typeface="+mn-ea"/>
              </a:rPr>
              <a:t>令和６年８月２７日　　上記パンフレットと説明問答集のアドバイザリー委員会への諮問と答申、実行委員会、産業部会</a:t>
            </a:r>
            <a:endParaRPr lang="en-US" altLang="ja-JP" sz="2600" b="1" dirty="0">
              <a:latin typeface="+mn-ea"/>
            </a:endParaRPr>
          </a:p>
          <a:p>
            <a:pPr marL="0" indent="0">
              <a:buNone/>
            </a:pPr>
            <a:r>
              <a:rPr lang="ja-JP" altLang="en-US" sz="2600" b="1" dirty="0">
                <a:latin typeface="+mn-ea"/>
              </a:rPr>
              <a:t>ー令和</a:t>
            </a:r>
            <a:r>
              <a:rPr lang="en-US" altLang="ja-JP" sz="2600" b="1" dirty="0">
                <a:latin typeface="+mn-ea"/>
              </a:rPr>
              <a:t>6</a:t>
            </a:r>
            <a:r>
              <a:rPr lang="ja-JP" altLang="en-US" sz="2600" b="1" dirty="0">
                <a:latin typeface="+mn-ea"/>
              </a:rPr>
              <a:t>年</a:t>
            </a:r>
            <a:r>
              <a:rPr lang="en-US" altLang="ja-JP" sz="2600" b="1" dirty="0">
                <a:latin typeface="+mn-ea"/>
              </a:rPr>
              <a:t>11</a:t>
            </a:r>
            <a:r>
              <a:rPr lang="ja-JP" altLang="en-US" sz="2600" b="1" dirty="0">
                <a:latin typeface="+mn-ea"/>
              </a:rPr>
              <a:t>月</a:t>
            </a:r>
            <a:r>
              <a:rPr lang="en-US" altLang="ja-JP" sz="2600" b="1" dirty="0">
                <a:latin typeface="+mn-ea"/>
              </a:rPr>
              <a:t>22</a:t>
            </a:r>
            <a:r>
              <a:rPr lang="ja-JP" altLang="en-US" sz="2600" b="1" dirty="0">
                <a:latin typeface="+mn-ea"/>
              </a:rPr>
              <a:t>日　　等の開催　</a:t>
            </a:r>
            <a:endParaRPr lang="en-US" altLang="ja-JP" sz="2600" b="1" dirty="0">
              <a:latin typeface="+mn-ea"/>
            </a:endParaRPr>
          </a:p>
          <a:p>
            <a:pPr marL="0" indent="0">
              <a:buNone/>
            </a:pPr>
            <a:r>
              <a:rPr lang="ja-JP" altLang="en-US" sz="2600" b="1" dirty="0">
                <a:highlight>
                  <a:srgbClr val="FFFF00"/>
                </a:highlight>
                <a:latin typeface="+mn-ea"/>
              </a:rPr>
              <a:t>令和６年１１月２２日　</a:t>
            </a:r>
            <a:r>
              <a:rPr lang="ja-JP" altLang="en-US" sz="2600" b="1" dirty="0">
                <a:latin typeface="+mn-ea"/>
              </a:rPr>
              <a:t>第２回総会開催</a:t>
            </a:r>
            <a:endParaRPr lang="en-US" altLang="ja-JP" sz="2600" b="1" dirty="0">
              <a:latin typeface="+mn-ea"/>
            </a:endParaRPr>
          </a:p>
          <a:p>
            <a:pPr marL="0" indent="0">
              <a:buNone/>
            </a:pPr>
            <a:r>
              <a:rPr lang="ja-JP" altLang="en-US" sz="2600" b="1" dirty="0">
                <a:latin typeface="+mn-ea"/>
              </a:rPr>
              <a:t>　　　　　　　　　　　上記</a:t>
            </a:r>
            <a:r>
              <a:rPr lang="ja-JP" altLang="en-US" sz="2600" b="1" dirty="0">
                <a:highlight>
                  <a:srgbClr val="FFFF00"/>
                </a:highlight>
                <a:latin typeface="+mn-ea"/>
              </a:rPr>
              <a:t>「三点式の文書の決定版」）を主たる内容とする「フレイル予防宣言」</a:t>
            </a:r>
            <a:r>
              <a:rPr lang="ja-JP" altLang="en-US" sz="2600" b="1" dirty="0">
                <a:latin typeface="+mn-ea"/>
              </a:rPr>
              <a:t>決定公表　　　　　　　　　　　　　　　　　　　　　　　　　　</a:t>
            </a:r>
            <a:endParaRPr lang="en-US" altLang="ja-JP" sz="2600" b="1" dirty="0">
              <a:latin typeface="+mn-ea"/>
            </a:endParaRPr>
          </a:p>
          <a:p>
            <a:pPr marL="0" indent="0">
              <a:buNone/>
            </a:pPr>
            <a:r>
              <a:rPr lang="ja-JP" altLang="en-US" sz="2600" b="1" dirty="0">
                <a:latin typeface="+mn-ea"/>
              </a:rPr>
              <a:t>　　　　　　　　　　　（「三点式の文書の決定版」は</a:t>
            </a:r>
            <a:r>
              <a:rPr lang="en-US" altLang="ja-JP" sz="2600" b="1" dirty="0">
                <a:latin typeface="+mn-ea"/>
              </a:rPr>
              <a:t>【</a:t>
            </a:r>
            <a:r>
              <a:rPr lang="ja-JP" altLang="en-US" sz="2600" b="1" dirty="0">
                <a:latin typeface="+mn-ea"/>
              </a:rPr>
              <a:t>参考資料</a:t>
            </a:r>
            <a:r>
              <a:rPr lang="en-US" altLang="ja-JP" sz="2600" b="1" dirty="0">
                <a:latin typeface="+mn-ea"/>
              </a:rPr>
              <a:t>】</a:t>
            </a:r>
            <a:r>
              <a:rPr lang="ja-JP" altLang="en-US" sz="2600" b="1" dirty="0">
                <a:latin typeface="+mn-ea"/>
              </a:rPr>
              <a:t>参照）</a:t>
            </a:r>
            <a:endParaRPr lang="en-US" altLang="ja-JP" sz="2600" b="1" dirty="0">
              <a:latin typeface="+mn-ea"/>
            </a:endParaRPr>
          </a:p>
          <a:p>
            <a:pPr marL="0" indent="0">
              <a:buNone/>
            </a:pPr>
            <a:r>
              <a:rPr lang="ja-JP" altLang="en-US" sz="2600" b="1" dirty="0">
                <a:latin typeface="+mn-ea"/>
              </a:rPr>
              <a:t>　　　　　　　　　　　併せて、各構成員本人の決意発言とシンポジウムを実施</a:t>
            </a:r>
            <a:endParaRPr lang="en-US" altLang="ja-JP" sz="2600" b="1" dirty="0">
              <a:latin typeface="+mn-ea"/>
            </a:endParaRPr>
          </a:p>
          <a:p>
            <a:pPr marL="0" indent="0">
              <a:buNone/>
            </a:pPr>
            <a:r>
              <a:rPr lang="ja-JP" altLang="en-US" sz="2600" b="1" dirty="0">
                <a:latin typeface="+mn-ea"/>
              </a:rPr>
              <a:t>令和</a:t>
            </a:r>
            <a:r>
              <a:rPr lang="en-US" altLang="ja-JP" sz="2600" b="1" dirty="0">
                <a:latin typeface="+mn-ea"/>
              </a:rPr>
              <a:t>7</a:t>
            </a:r>
            <a:r>
              <a:rPr lang="ja-JP" altLang="en-US" sz="2600" b="1" dirty="0">
                <a:latin typeface="+mn-ea"/>
              </a:rPr>
              <a:t>年</a:t>
            </a:r>
            <a:r>
              <a:rPr lang="en-US" altLang="ja-JP" sz="2600" b="1" dirty="0">
                <a:latin typeface="+mn-ea"/>
              </a:rPr>
              <a:t>2</a:t>
            </a:r>
            <a:r>
              <a:rPr lang="ja-JP" altLang="en-US" sz="2600" b="1" dirty="0">
                <a:latin typeface="+mn-ea"/>
              </a:rPr>
              <a:t>月</a:t>
            </a:r>
            <a:r>
              <a:rPr lang="en-US" altLang="ja-JP" sz="2600" b="1" dirty="0">
                <a:latin typeface="+mn-ea"/>
              </a:rPr>
              <a:t>21</a:t>
            </a:r>
            <a:r>
              <a:rPr lang="ja-JP" altLang="en-US" sz="2600" b="1" dirty="0">
                <a:latin typeface="+mn-ea"/>
              </a:rPr>
              <a:t>日　　　　フレイル予防宣言に基づく活動を、行政部会（各作業委員会）、産業部会を中心に実施</a:t>
            </a:r>
            <a:endParaRPr lang="en-US" altLang="ja-JP" sz="2600" b="1" dirty="0">
              <a:latin typeface="+mn-ea"/>
            </a:endParaRPr>
          </a:p>
          <a:p>
            <a:pPr marL="0" indent="0">
              <a:buNone/>
            </a:pPr>
            <a:endParaRPr lang="en-US" altLang="ja-JP" sz="2600" b="1" dirty="0">
              <a:latin typeface="+mn-ea"/>
            </a:endParaRPr>
          </a:p>
          <a:p>
            <a:pPr marL="0" indent="0">
              <a:buNone/>
            </a:pPr>
            <a:r>
              <a:rPr lang="ja-JP" altLang="en-US" sz="2600" b="1" dirty="0">
                <a:highlight>
                  <a:srgbClr val="FFFF00"/>
                </a:highlight>
                <a:latin typeface="+mn-ea"/>
              </a:rPr>
              <a:t>令和</a:t>
            </a:r>
            <a:r>
              <a:rPr lang="en-US" altLang="ja-JP" sz="2600" b="1" dirty="0">
                <a:highlight>
                  <a:srgbClr val="FFFF00"/>
                </a:highlight>
                <a:latin typeface="+mn-ea"/>
              </a:rPr>
              <a:t>7</a:t>
            </a:r>
            <a:r>
              <a:rPr lang="ja-JP" altLang="en-US" sz="2600" b="1" dirty="0">
                <a:highlight>
                  <a:srgbClr val="FFFF00"/>
                </a:highlight>
                <a:latin typeface="+mn-ea"/>
              </a:rPr>
              <a:t>年１１月２０日　　</a:t>
            </a:r>
            <a:r>
              <a:rPr lang="ja-JP" altLang="en-US" sz="2600" b="1" dirty="0">
                <a:latin typeface="+mn-ea"/>
              </a:rPr>
              <a:t>第</a:t>
            </a:r>
            <a:r>
              <a:rPr lang="en-US" altLang="ja-JP" sz="2600" b="1" dirty="0">
                <a:latin typeface="+mn-ea"/>
              </a:rPr>
              <a:t>3</a:t>
            </a:r>
            <a:r>
              <a:rPr lang="ja-JP" altLang="en-US" sz="2600" b="1" dirty="0">
                <a:latin typeface="+mn-ea"/>
              </a:rPr>
              <a:t>回総会開催</a:t>
            </a:r>
            <a:endParaRPr lang="en-US" altLang="ja-JP" sz="2600" b="1" dirty="0">
              <a:latin typeface="+mn-ea"/>
            </a:endParaRPr>
          </a:p>
          <a:p>
            <a:pPr marL="0" indent="0">
              <a:buNone/>
            </a:pPr>
            <a:r>
              <a:rPr lang="ja-JP" altLang="en-US" sz="2600" b="1" dirty="0">
                <a:latin typeface="+mn-ea"/>
              </a:rPr>
              <a:t>　　　　　　　　　　　  </a:t>
            </a:r>
            <a:r>
              <a:rPr lang="ja-JP" altLang="en-US" sz="2600" b="1" dirty="0">
                <a:highlight>
                  <a:srgbClr val="FFFF00"/>
                </a:highlight>
                <a:latin typeface="+mn-ea"/>
              </a:rPr>
              <a:t>フレイル予防宣言に基づく活動報告とシンポジウムを実施し、</a:t>
            </a:r>
            <a:r>
              <a:rPr lang="en-US" altLang="ja-JP" sz="2600" b="1" dirty="0">
                <a:highlight>
                  <a:srgbClr val="FFFF00"/>
                </a:highlight>
                <a:latin typeface="+mn-ea"/>
              </a:rPr>
              <a:t>5</a:t>
            </a:r>
            <a:r>
              <a:rPr lang="ja-JP" altLang="en-US" sz="2600" b="1" dirty="0">
                <a:highlight>
                  <a:srgbClr val="FFFF00"/>
                </a:highlight>
                <a:latin typeface="+mn-ea"/>
              </a:rPr>
              <a:t>か年計画に向けての活動方針を確認</a:t>
            </a:r>
            <a:endParaRPr lang="en-US" altLang="ja-JP" sz="2600" b="1" dirty="0">
              <a:highlight>
                <a:srgbClr val="FFFF00"/>
              </a:highlight>
              <a:latin typeface="+mn-ea"/>
            </a:endParaRPr>
          </a:p>
          <a:p>
            <a:pPr marL="0" indent="0">
              <a:buNone/>
            </a:pPr>
            <a:endParaRPr lang="en-US" altLang="ja-JP" sz="2600" b="1" dirty="0">
              <a:highlight>
                <a:srgbClr val="FFFF00"/>
              </a:highlight>
              <a:latin typeface="+mn-ea"/>
            </a:endParaRPr>
          </a:p>
          <a:p>
            <a:pPr marL="0" indent="0">
              <a:buNone/>
            </a:pPr>
            <a:r>
              <a:rPr lang="ja-JP" altLang="en-US" sz="2600" b="1" dirty="0">
                <a:latin typeface="+mn-ea"/>
              </a:rPr>
              <a:t>　　　　　　　　　　　</a:t>
            </a:r>
            <a:endParaRPr lang="en-US" altLang="ja-JP" sz="2600" b="1" dirty="0">
              <a:latin typeface="+mn-ea"/>
            </a:endParaRPr>
          </a:p>
          <a:p>
            <a:pPr marL="0" indent="0">
              <a:buNone/>
            </a:pPr>
            <a:endParaRPr lang="en-US" altLang="ja-JP" sz="2600" b="1" dirty="0">
              <a:latin typeface="+mn-ea"/>
            </a:endParaRPr>
          </a:p>
          <a:p>
            <a:pPr marL="0" indent="0">
              <a:buNone/>
            </a:pPr>
            <a:endParaRPr lang="en-US" altLang="ja-JP" sz="2300" b="1" dirty="0">
              <a:latin typeface="+mn-ea"/>
            </a:endParaRPr>
          </a:p>
          <a:p>
            <a:pPr marL="0" indent="0">
              <a:buNone/>
            </a:pPr>
            <a:endParaRPr lang="en-US" altLang="ja-JP" sz="2300" b="1" dirty="0">
              <a:latin typeface="+mn-ea"/>
            </a:endParaRPr>
          </a:p>
          <a:p>
            <a:pPr marL="0" indent="0">
              <a:buNone/>
            </a:pPr>
            <a:endParaRPr lang="en-US" altLang="ja-JP" sz="2300" b="1" dirty="0">
              <a:latin typeface="+mn-ea"/>
            </a:endParaRPr>
          </a:p>
          <a:p>
            <a:pPr marL="0" indent="0">
              <a:buNone/>
            </a:pPr>
            <a:endParaRPr lang="en-US" altLang="ja-JP" sz="2000" b="1" dirty="0">
              <a:latin typeface="+mn-ea"/>
            </a:endParaRPr>
          </a:p>
          <a:p>
            <a:pPr marL="0" indent="0">
              <a:buNone/>
            </a:pPr>
            <a:endParaRPr lang="en-US" altLang="ja-JP" sz="2000" b="1" dirty="0">
              <a:latin typeface="+mn-ea"/>
            </a:endParaRPr>
          </a:p>
          <a:p>
            <a:pPr marL="0" indent="0">
              <a:buNone/>
            </a:pPr>
            <a:r>
              <a:rPr lang="ja-JP" altLang="en-US" sz="2000" b="1" dirty="0">
                <a:latin typeface="+mn-ea"/>
              </a:rPr>
              <a:t>　　　　</a:t>
            </a:r>
            <a:endParaRPr lang="en-US" altLang="ja-JP" sz="2000" b="1" dirty="0">
              <a:latin typeface="+mn-ea"/>
            </a:endParaRPr>
          </a:p>
          <a:p>
            <a:pPr marL="0" indent="0">
              <a:buNone/>
            </a:pPr>
            <a:endParaRPr lang="en-US" altLang="ja-JP" sz="2000" b="1" dirty="0">
              <a:latin typeface="+mn-ea"/>
            </a:endParaRPr>
          </a:p>
          <a:p>
            <a:pPr marL="0" indent="0">
              <a:buNone/>
            </a:pPr>
            <a:r>
              <a:rPr lang="ja-JP" altLang="en-US" sz="2000" b="1" dirty="0">
                <a:latin typeface="+mn-ea"/>
              </a:rPr>
              <a:t>　　　　　　　　　　　</a:t>
            </a:r>
            <a:endParaRPr lang="en-US" altLang="ja-JP" sz="2000" b="1" dirty="0">
              <a:latin typeface="+mn-ea"/>
            </a:endParaRPr>
          </a:p>
          <a:p>
            <a:pPr marL="0" indent="0">
              <a:buNone/>
            </a:pPr>
            <a:endParaRPr lang="en-US" altLang="ja-JP" sz="2000" b="1" dirty="0">
              <a:latin typeface="+mn-ea"/>
            </a:endParaRPr>
          </a:p>
          <a:p>
            <a:pPr marL="0" indent="0">
              <a:buNone/>
            </a:pPr>
            <a:endParaRPr lang="en-US" altLang="ja-JP" sz="2000" b="1" dirty="0">
              <a:latin typeface="+mn-ea"/>
            </a:endParaRPr>
          </a:p>
          <a:p>
            <a:pPr marL="0" indent="0">
              <a:buNone/>
            </a:pPr>
            <a:endParaRPr kumimoji="1" lang="en-US" altLang="ja-JP" sz="2000" b="1" dirty="0">
              <a:latin typeface="+mn-ea"/>
            </a:endParaRPr>
          </a:p>
          <a:p>
            <a:pPr marL="0" indent="0">
              <a:buNone/>
            </a:pPr>
            <a:endParaRPr kumimoji="1" lang="ja-JP" altLang="en-US" sz="2000" b="1" dirty="0">
              <a:latin typeface="+mn-ea"/>
            </a:endParaRPr>
          </a:p>
        </p:txBody>
      </p:sp>
      <p:sp>
        <p:nvSpPr>
          <p:cNvPr id="4" name="スライド番号プレースホルダー 3">
            <a:extLst>
              <a:ext uri="{FF2B5EF4-FFF2-40B4-BE49-F238E27FC236}">
                <a16:creationId xmlns:a16="http://schemas.microsoft.com/office/drawing/2014/main" id="{57395B21-572B-3265-B93E-D0E3473A02B4}"/>
              </a:ext>
            </a:extLst>
          </p:cNvPr>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121488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82663E-AA5D-FF95-1D73-D110E8F82B36}"/>
              </a:ext>
            </a:extLst>
          </p:cNvPr>
          <p:cNvSpPr>
            <a:spLocks noGrp="1"/>
          </p:cNvSpPr>
          <p:nvPr>
            <p:ph type="title"/>
          </p:nvPr>
        </p:nvSpPr>
        <p:spPr>
          <a:xfrm>
            <a:off x="513806" y="537769"/>
            <a:ext cx="10515600" cy="1093068"/>
          </a:xfrm>
        </p:spPr>
        <p:txBody>
          <a:bodyPr>
            <a:normAutofit/>
          </a:bodyPr>
          <a:lstStyle/>
          <a:p>
            <a:r>
              <a:rPr lang="en-US" altLang="ja-JP" sz="2500" b="1" dirty="0">
                <a:latin typeface="+mn-ea"/>
                <a:ea typeface="+mn-ea"/>
              </a:rPr>
              <a:t>【</a:t>
            </a:r>
            <a:r>
              <a:rPr lang="ja-JP" altLang="en-US" sz="2500" b="1" dirty="0">
                <a:latin typeface="+mn-ea"/>
                <a:ea typeface="+mn-ea"/>
              </a:rPr>
              <a:t>図１１</a:t>
            </a:r>
            <a:r>
              <a:rPr lang="en-US" altLang="ja-JP" sz="2500" b="1" dirty="0">
                <a:latin typeface="+mn-ea"/>
                <a:ea typeface="+mn-ea"/>
              </a:rPr>
              <a:t>】</a:t>
            </a:r>
            <a:r>
              <a:rPr lang="ja-JP" altLang="en-US" sz="2500" b="1" dirty="0">
                <a:latin typeface="+mn-ea"/>
                <a:ea typeface="+mn-ea"/>
              </a:rPr>
              <a:t>フレイル予防宣言における三点式の文書</a:t>
            </a:r>
            <a:endParaRPr kumimoji="1" lang="ja-JP" altLang="en-US" sz="2500" b="1" dirty="0">
              <a:latin typeface="+mn-ea"/>
              <a:ea typeface="+mn-ea"/>
            </a:endParaRPr>
          </a:p>
        </p:txBody>
      </p:sp>
      <p:sp>
        <p:nvSpPr>
          <p:cNvPr id="3" name="コンテンツ プレースホルダー 2">
            <a:extLst>
              <a:ext uri="{FF2B5EF4-FFF2-40B4-BE49-F238E27FC236}">
                <a16:creationId xmlns:a16="http://schemas.microsoft.com/office/drawing/2014/main" id="{60E5542D-19F5-7281-FB01-A5A6074F7F20}"/>
              </a:ext>
            </a:extLst>
          </p:cNvPr>
          <p:cNvSpPr>
            <a:spLocks noGrp="1"/>
          </p:cNvSpPr>
          <p:nvPr>
            <p:ph idx="1"/>
          </p:nvPr>
        </p:nvSpPr>
        <p:spPr>
          <a:xfrm>
            <a:off x="696686" y="1593130"/>
            <a:ext cx="10981508" cy="4583833"/>
          </a:xfrm>
        </p:spPr>
        <p:txBody>
          <a:bodyPr>
            <a:normAutofit fontScale="92500"/>
          </a:bodyPr>
          <a:lstStyle/>
          <a:p>
            <a:pPr marL="0" indent="0">
              <a:buNone/>
            </a:pPr>
            <a:r>
              <a:rPr lang="ja-JP" altLang="en-US" sz="2400" b="1" dirty="0">
                <a:latin typeface="+mn-ea"/>
              </a:rPr>
              <a:t>１ </a:t>
            </a:r>
            <a:r>
              <a:rPr lang="ja-JP" altLang="en-US" sz="2400" b="1" dirty="0">
                <a:solidFill>
                  <a:srgbClr val="0070C0"/>
                </a:solidFill>
                <a:latin typeface="+mn-ea"/>
              </a:rPr>
              <a:t>住民啓発用パンフレット</a:t>
            </a:r>
            <a:endParaRPr lang="en-US" altLang="ja-JP" sz="2400" b="1" dirty="0">
              <a:solidFill>
                <a:srgbClr val="0070C0"/>
              </a:solidFill>
              <a:latin typeface="+mn-ea"/>
            </a:endParaRPr>
          </a:p>
          <a:p>
            <a:pPr marL="0" indent="0">
              <a:buNone/>
            </a:pPr>
            <a:r>
              <a:rPr lang="ja-JP" altLang="en-US" sz="2400" b="1" dirty="0">
                <a:latin typeface="+mn-ea"/>
              </a:rPr>
              <a:t>２ </a:t>
            </a:r>
            <a:r>
              <a:rPr lang="ja-JP" altLang="en-US" sz="2400" b="1" dirty="0">
                <a:solidFill>
                  <a:srgbClr val="0070C0"/>
                </a:solidFill>
                <a:latin typeface="+mn-ea"/>
              </a:rPr>
              <a:t>住民啓発用パンフレット説明問答集</a:t>
            </a:r>
            <a:endParaRPr lang="en-US" altLang="ja-JP" sz="2400" b="1" dirty="0">
              <a:solidFill>
                <a:srgbClr val="0070C0"/>
              </a:solidFill>
              <a:latin typeface="+mn-ea"/>
            </a:endParaRPr>
          </a:p>
          <a:p>
            <a:pPr marL="0" indent="0">
              <a:buNone/>
            </a:pPr>
            <a:r>
              <a:rPr lang="ja-JP" altLang="en-US" sz="2400" b="1" dirty="0">
                <a:latin typeface="+mn-ea"/>
              </a:rPr>
              <a:t>    </a:t>
            </a:r>
            <a:r>
              <a:rPr lang="ja-JP" altLang="en-US" sz="2200" b="1" dirty="0">
                <a:latin typeface="+mn-ea"/>
              </a:rPr>
              <a:t>以上２文書は、フレイル予防推進会規約によりアドバイザリー委員会の諮問答申を経て</a:t>
            </a:r>
            <a:endParaRPr lang="en-US" altLang="ja-JP" sz="2200" b="1" dirty="0">
              <a:latin typeface="+mn-ea"/>
            </a:endParaRPr>
          </a:p>
          <a:p>
            <a:pPr marL="0" indent="0">
              <a:buNone/>
            </a:pPr>
            <a:r>
              <a:rPr lang="ja-JP" altLang="en-US" sz="2200" b="1" dirty="0">
                <a:latin typeface="+mn-ea"/>
              </a:rPr>
              <a:t>    フレイル予防推進会議総会においてフレイル予防宣言の内容として決定と公表。</a:t>
            </a:r>
            <a:endParaRPr lang="en-US" altLang="ja-JP" sz="2200" b="1" dirty="0">
              <a:latin typeface="+mn-ea"/>
            </a:endParaRPr>
          </a:p>
          <a:p>
            <a:pPr marL="0" indent="0">
              <a:buNone/>
            </a:pPr>
            <a:r>
              <a:rPr lang="ja-JP" altLang="en-US" sz="2200" b="1" dirty="0">
                <a:latin typeface="+mn-ea"/>
              </a:rPr>
              <a:t>  （現物又はインターネット掲載）</a:t>
            </a:r>
            <a:endParaRPr lang="en-US" altLang="ja-JP" sz="2200" b="1" dirty="0">
              <a:latin typeface="+mn-ea"/>
            </a:endParaRPr>
          </a:p>
          <a:p>
            <a:pPr marL="0" indent="0">
              <a:buNone/>
            </a:pPr>
            <a:endParaRPr lang="en-US" altLang="ja-JP" sz="2400" b="1" dirty="0">
              <a:latin typeface="+mn-ea"/>
            </a:endParaRPr>
          </a:p>
          <a:p>
            <a:pPr marL="0" indent="0">
              <a:buNone/>
            </a:pPr>
            <a:r>
              <a:rPr lang="ja-JP" altLang="en-US" sz="2400" b="1" dirty="0">
                <a:latin typeface="+mn-ea"/>
              </a:rPr>
              <a:t>３ </a:t>
            </a:r>
            <a:r>
              <a:rPr lang="ja-JP" altLang="en-US" sz="2400" b="1" dirty="0">
                <a:solidFill>
                  <a:srgbClr val="0070C0"/>
                </a:solidFill>
                <a:latin typeface="+mn-ea"/>
              </a:rPr>
              <a:t>ポピュレーションアプローチの推進に関する担当者向け基本問答集</a:t>
            </a:r>
            <a:endParaRPr lang="en-US" altLang="ja-JP" sz="2400" b="1" dirty="0">
              <a:solidFill>
                <a:srgbClr val="0070C0"/>
              </a:solidFill>
              <a:latin typeface="+mn-ea"/>
            </a:endParaRPr>
          </a:p>
          <a:p>
            <a:pPr marL="0" indent="0">
              <a:buNone/>
            </a:pPr>
            <a:r>
              <a:rPr lang="ja-JP" altLang="en-US" sz="2400" b="1" dirty="0">
                <a:latin typeface="+mn-ea"/>
              </a:rPr>
              <a:t>    </a:t>
            </a:r>
            <a:r>
              <a:rPr lang="ja-JP" altLang="en-US" sz="2200" b="1" dirty="0">
                <a:latin typeface="+mn-ea"/>
              </a:rPr>
              <a:t>フレイル予防推進会議規約により実行委員会の決定をもってフレイル予防推進会議の</a:t>
            </a:r>
            <a:endParaRPr lang="en-US" altLang="ja-JP" sz="2200" b="1" dirty="0">
              <a:latin typeface="+mn-ea"/>
            </a:endParaRPr>
          </a:p>
          <a:p>
            <a:pPr marL="0" indent="0">
              <a:buNone/>
            </a:pPr>
            <a:r>
              <a:rPr lang="ja-JP" altLang="en-US" sz="2200" b="1" dirty="0">
                <a:latin typeface="+mn-ea"/>
              </a:rPr>
              <a:t>　 活動方針となり、フレイル予防宣言の内容として、パンフレットや説明問答集と同様に</a:t>
            </a:r>
            <a:endParaRPr lang="en-US" altLang="ja-JP" sz="2200" b="1" dirty="0">
              <a:latin typeface="+mn-ea"/>
            </a:endParaRPr>
          </a:p>
          <a:p>
            <a:pPr marL="0" indent="0">
              <a:buNone/>
            </a:pPr>
            <a:r>
              <a:rPr lang="en-US" altLang="ja-JP" sz="2200" b="1" dirty="0">
                <a:latin typeface="+mn-ea"/>
              </a:rPr>
              <a:t>    </a:t>
            </a:r>
            <a:r>
              <a:rPr lang="ja-JP" altLang="en-US" sz="2200" b="1" dirty="0">
                <a:latin typeface="+mn-ea"/>
              </a:rPr>
              <a:t>自治体や産業関係の担当者の業務の参考となる。</a:t>
            </a:r>
            <a:endParaRPr lang="en-US" altLang="ja-JP" sz="2200" b="1" dirty="0">
              <a:latin typeface="+mn-ea"/>
            </a:endParaRPr>
          </a:p>
          <a:p>
            <a:pPr marL="0" indent="0">
              <a:buNone/>
            </a:pPr>
            <a:r>
              <a:rPr lang="ja-JP" altLang="en-US" sz="2200" b="1" dirty="0">
                <a:latin typeface="+mn-ea"/>
              </a:rPr>
              <a:t> （現物又はインターネット掲載）</a:t>
            </a:r>
            <a:endParaRPr lang="en-US" altLang="ja-JP" sz="2200" b="1" dirty="0">
              <a:latin typeface="+mn-ea"/>
            </a:endParaRPr>
          </a:p>
          <a:p>
            <a:pPr marL="0" indent="0">
              <a:buNone/>
            </a:pPr>
            <a:endParaRPr lang="en-US" altLang="ja-JP" sz="2400" b="1" dirty="0">
              <a:latin typeface="+mn-ea"/>
            </a:endParaRPr>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D0DBD17-5C96-485A-8966-DB7960AAA8E1}"/>
              </a:ext>
            </a:extLst>
          </p:cNvPr>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296654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4FD69-6A34-6FAD-25F5-2D7DFEF6DF6F}"/>
              </a:ext>
            </a:extLst>
          </p:cNvPr>
          <p:cNvSpPr>
            <a:spLocks noGrp="1"/>
          </p:cNvSpPr>
          <p:nvPr>
            <p:ph type="title"/>
          </p:nvPr>
        </p:nvSpPr>
        <p:spPr/>
        <p:txBody>
          <a:bodyPr>
            <a:normAutofit/>
          </a:bodyPr>
          <a:lstStyle/>
          <a:p>
            <a:r>
              <a:rPr kumimoji="1" lang="en-US" altLang="ja-JP" sz="2800" b="1" dirty="0">
                <a:latin typeface="+mn-ea"/>
                <a:ea typeface="+mn-ea"/>
              </a:rPr>
              <a:t>【</a:t>
            </a:r>
            <a:r>
              <a:rPr kumimoji="1" lang="ja-JP" altLang="en-US" sz="2800" b="1" dirty="0">
                <a:latin typeface="+mn-ea"/>
                <a:ea typeface="+mn-ea"/>
              </a:rPr>
              <a:t>図１２</a:t>
            </a:r>
            <a:r>
              <a:rPr kumimoji="1" lang="en-US" altLang="ja-JP" sz="2800" b="1" dirty="0">
                <a:latin typeface="+mn-ea"/>
                <a:ea typeface="+mn-ea"/>
              </a:rPr>
              <a:t>】</a:t>
            </a:r>
            <a:r>
              <a:rPr kumimoji="1" lang="ja-JP" altLang="en-US" sz="2800" b="1" dirty="0">
                <a:latin typeface="+mn-ea"/>
                <a:ea typeface="+mn-ea"/>
              </a:rPr>
              <a:t>老健事業調査研究報告書の柱</a:t>
            </a:r>
            <a:br>
              <a:rPr kumimoji="1" lang="en-US" altLang="ja-JP" sz="2800" b="1" dirty="0">
                <a:latin typeface="+mn-ea"/>
                <a:ea typeface="+mn-ea"/>
              </a:rPr>
            </a:br>
            <a:r>
              <a:rPr kumimoji="1" lang="ja-JP" altLang="en-US" sz="2800" b="1" dirty="0">
                <a:latin typeface="+mn-ea"/>
                <a:ea typeface="+mn-ea"/>
              </a:rPr>
              <a:t>　</a:t>
            </a:r>
          </a:p>
        </p:txBody>
      </p:sp>
      <p:sp>
        <p:nvSpPr>
          <p:cNvPr id="3" name="コンテンツ プレースホルダー 2">
            <a:extLst>
              <a:ext uri="{FF2B5EF4-FFF2-40B4-BE49-F238E27FC236}">
                <a16:creationId xmlns:a16="http://schemas.microsoft.com/office/drawing/2014/main" id="{80DEA473-50B9-9BFF-F808-F6F86D38A782}"/>
              </a:ext>
            </a:extLst>
          </p:cNvPr>
          <p:cNvSpPr>
            <a:spLocks noGrp="1"/>
          </p:cNvSpPr>
          <p:nvPr>
            <p:ph idx="1"/>
          </p:nvPr>
        </p:nvSpPr>
        <p:spPr>
          <a:xfrm>
            <a:off x="838200" y="1495425"/>
            <a:ext cx="10515600" cy="4681538"/>
          </a:xfrm>
        </p:spPr>
        <p:txBody>
          <a:bodyPr>
            <a:normAutofit/>
          </a:bodyPr>
          <a:lstStyle/>
          <a:p>
            <a:pPr marL="0" indent="0">
              <a:buNone/>
            </a:pPr>
            <a:r>
              <a:rPr kumimoji="1" lang="ja-JP" altLang="en-US" b="1" dirty="0">
                <a:latin typeface="+mn-ea"/>
              </a:rPr>
              <a:t>１．無関心層等を視野においた通いの場を基本においた三層構造の展開（別添）</a:t>
            </a:r>
            <a:endParaRPr kumimoji="1" lang="en-US" altLang="ja-JP" b="1" dirty="0">
              <a:latin typeface="+mn-ea"/>
            </a:endParaRPr>
          </a:p>
          <a:p>
            <a:pPr marL="0" indent="0">
              <a:buNone/>
            </a:pPr>
            <a:endParaRPr kumimoji="1" lang="en-US" altLang="ja-JP" b="1" dirty="0">
              <a:latin typeface="+mn-ea"/>
            </a:endParaRPr>
          </a:p>
          <a:p>
            <a:pPr marL="0" indent="0">
              <a:buNone/>
            </a:pPr>
            <a:r>
              <a:rPr lang="ja-JP" altLang="en-US" b="1" dirty="0">
                <a:latin typeface="+mn-ea"/>
              </a:rPr>
              <a:t>２．一体的実施事業の</a:t>
            </a:r>
            <a:r>
              <a:rPr kumimoji="1" lang="ja-JP" altLang="en-US" b="1" dirty="0">
                <a:latin typeface="+mn-ea"/>
              </a:rPr>
              <a:t>高齢者の１５問を活用したフレイル測定（１５＋３方式）を</a:t>
            </a:r>
            <a:r>
              <a:rPr lang="ja-JP" altLang="en-US" b="1" dirty="0">
                <a:latin typeface="+mn-ea"/>
              </a:rPr>
              <a:t>第２層を基本とする</a:t>
            </a:r>
            <a:r>
              <a:rPr kumimoji="1" lang="ja-JP" altLang="en-US" b="1" dirty="0">
                <a:latin typeface="+mn-ea"/>
              </a:rPr>
              <a:t>第１層</a:t>
            </a:r>
            <a:r>
              <a:rPr lang="ja-JP" altLang="en-US" b="1" dirty="0">
                <a:latin typeface="+mn-ea"/>
              </a:rPr>
              <a:t>として位置付け、</a:t>
            </a:r>
            <a:r>
              <a:rPr kumimoji="1" lang="ja-JP" altLang="en-US" b="1" dirty="0">
                <a:latin typeface="+mn-ea"/>
              </a:rPr>
              <a:t>全国に展開する。この場合、産官連携を推進し、第３層の広義の通いの場の活用も目指す。</a:t>
            </a:r>
            <a:endParaRPr kumimoji="1" lang="en-US" altLang="ja-JP" b="1" dirty="0">
              <a:latin typeface="+mn-ea"/>
            </a:endParaRPr>
          </a:p>
          <a:p>
            <a:pPr marL="0" indent="0">
              <a:buNone/>
            </a:pPr>
            <a:endParaRPr kumimoji="1" lang="en-US" altLang="ja-JP" b="1" dirty="0">
              <a:latin typeface="+mn-ea"/>
            </a:endParaRPr>
          </a:p>
          <a:p>
            <a:pPr marL="0" indent="0">
              <a:buNone/>
            </a:pPr>
            <a:r>
              <a:rPr lang="ja-JP" altLang="en-US" b="1" dirty="0">
                <a:latin typeface="+mn-ea"/>
              </a:rPr>
              <a:t>３．</a:t>
            </a:r>
            <a:r>
              <a:rPr kumimoji="1" lang="ja-JP" altLang="en-US" b="1" dirty="0">
                <a:latin typeface="+mn-ea"/>
              </a:rPr>
              <a:t>産業界と連携し、第３層の通いの場における介護予防の効果に着目した</a:t>
            </a:r>
            <a:r>
              <a:rPr kumimoji="1" lang="en-US" altLang="ja-JP" b="1" dirty="0">
                <a:latin typeface="+mn-ea"/>
              </a:rPr>
              <a:t>PFS</a:t>
            </a:r>
            <a:r>
              <a:rPr kumimoji="1" lang="ja-JP" altLang="en-US" b="1" dirty="0">
                <a:latin typeface="+mn-ea"/>
              </a:rPr>
              <a:t>（</a:t>
            </a:r>
            <a:r>
              <a:rPr kumimoji="1" lang="en-US" altLang="ja-JP" b="1" dirty="0">
                <a:latin typeface="+mn-ea"/>
              </a:rPr>
              <a:t>SIB</a:t>
            </a:r>
            <a:r>
              <a:rPr kumimoji="1" lang="ja-JP" altLang="en-US" b="1" dirty="0">
                <a:latin typeface="+mn-ea"/>
              </a:rPr>
              <a:t>）の方式の普及定着を目指す。</a:t>
            </a:r>
            <a:endParaRPr kumimoji="1" lang="en-US" altLang="ja-JP" b="1" dirty="0">
              <a:latin typeface="+mn-ea"/>
            </a:endParaRPr>
          </a:p>
          <a:p>
            <a:pPr marL="0" indent="0">
              <a:buNone/>
            </a:pPr>
            <a:endParaRPr kumimoji="1" lang="en-US" altLang="ja-JP" b="1" dirty="0">
              <a:latin typeface="+mn-ea"/>
            </a:endParaRPr>
          </a:p>
          <a:p>
            <a:pPr marL="0" indent="0">
              <a:buNone/>
            </a:pPr>
            <a:endParaRPr lang="en-US" altLang="ja-JP" dirty="0"/>
          </a:p>
        </p:txBody>
      </p:sp>
      <p:sp>
        <p:nvSpPr>
          <p:cNvPr id="4" name="スライド番号プレースホルダー 3">
            <a:extLst>
              <a:ext uri="{FF2B5EF4-FFF2-40B4-BE49-F238E27FC236}">
                <a16:creationId xmlns:a16="http://schemas.microsoft.com/office/drawing/2014/main" id="{BA749745-94DA-5C85-8164-DE2D71A370C5}"/>
              </a:ext>
            </a:extLst>
          </p:cNvPr>
          <p:cNvSpPr>
            <a:spLocks noGrp="1"/>
          </p:cNvSpPr>
          <p:nvPr>
            <p:ph type="sldNum" sz="quarter" idx="12"/>
          </p:nvPr>
        </p:nvSpPr>
        <p:spPr/>
        <p:txBody>
          <a:bodyPr/>
          <a:lstStyle/>
          <a:p>
            <a:fld id="{EF68C8C5-CC08-4957-AB05-B586DD10F994}" type="slidenum">
              <a:rPr kumimoji="1" lang="ja-JP" altLang="en-US" smtClean="0"/>
              <a:t>15</a:t>
            </a:fld>
            <a:endParaRPr kumimoji="1" lang="ja-JP" altLang="en-US"/>
          </a:p>
        </p:txBody>
      </p:sp>
    </p:spTree>
    <p:extLst>
      <p:ext uri="{BB962C8B-B14F-4D97-AF65-F5344CB8AC3E}">
        <p14:creationId xmlns:p14="http://schemas.microsoft.com/office/powerpoint/2010/main" val="1742592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793C4F1-26A1-97CD-C8A4-1F52C4DCC7B0}"/>
              </a:ext>
            </a:extLst>
          </p:cNvPr>
          <p:cNvSpPr>
            <a:spLocks noGrp="1"/>
          </p:cNvSpPr>
          <p:nvPr>
            <p:ph type="sldNum" sz="quarter" idx="12"/>
          </p:nvPr>
        </p:nvSpPr>
        <p:spPr/>
        <p:txBody>
          <a:bodyPr/>
          <a:lstStyle/>
          <a:p>
            <a:fld id="{EF68C8C5-CC08-4957-AB05-B586DD10F994}" type="slidenum">
              <a:rPr kumimoji="1" lang="ja-JP" altLang="en-US" smtClean="0"/>
              <a:t>16</a:t>
            </a:fld>
            <a:endParaRPr kumimoji="1" lang="ja-JP" altLang="en-US"/>
          </a:p>
        </p:txBody>
      </p:sp>
      <p:sp>
        <p:nvSpPr>
          <p:cNvPr id="6" name="タイトル 1">
            <a:extLst>
              <a:ext uri="{FF2B5EF4-FFF2-40B4-BE49-F238E27FC236}">
                <a16:creationId xmlns:a16="http://schemas.microsoft.com/office/drawing/2014/main" id="{F0D3D2DC-3492-CBB8-E759-CF99A27632EB}"/>
              </a:ext>
            </a:extLst>
          </p:cNvPr>
          <p:cNvSpPr txBox="1">
            <a:spLocks/>
          </p:cNvSpPr>
          <p:nvPr/>
        </p:nvSpPr>
        <p:spPr>
          <a:xfrm>
            <a:off x="1054725" y="185275"/>
            <a:ext cx="11009844" cy="928830"/>
          </a:xfrm>
          <a:prstGeom prst="rect">
            <a:avLst/>
          </a:prstGeom>
        </p:spPr>
        <p:txBody>
          <a:bodyPr>
            <a:normAutofit/>
          </a:bodyPr>
          <a:lst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srgbClr val="011893"/>
                </a:solidFill>
                <a:latin typeface="MS PGothic" panose="020B0600070205080204" pitchFamily="34" charset="-128"/>
                <a:ea typeface="MS PGothic" panose="020B0600070205080204" pitchFamily="34" charset="-128"/>
              </a:rPr>
              <a:t>【</a:t>
            </a:r>
            <a:r>
              <a:rPr lang="ja-JP" altLang="en-US" sz="2800" dirty="0">
                <a:solidFill>
                  <a:srgbClr val="011893"/>
                </a:solidFill>
                <a:latin typeface="MS PGothic" panose="020B0600070205080204" pitchFamily="34" charset="-128"/>
                <a:ea typeface="MS PGothic" panose="020B0600070205080204" pitchFamily="34" charset="-128"/>
              </a:rPr>
              <a:t>図１３</a:t>
            </a:r>
            <a:r>
              <a:rPr lang="en-US" altLang="ja-JP" sz="2800" dirty="0">
                <a:solidFill>
                  <a:srgbClr val="011893"/>
                </a:solidFill>
                <a:latin typeface="MS PGothic" panose="020B0600070205080204" pitchFamily="34" charset="-128"/>
                <a:ea typeface="MS PGothic" panose="020B0600070205080204" pitchFamily="34" charset="-128"/>
              </a:rPr>
              <a:t>】</a:t>
            </a:r>
            <a:r>
              <a:rPr lang="ja-JP" altLang="en-US" sz="2800" dirty="0">
                <a:solidFill>
                  <a:srgbClr val="011893"/>
                </a:solidFill>
                <a:latin typeface="MS PGothic" panose="020B0600070205080204" pitchFamily="34" charset="-128"/>
                <a:ea typeface="MS PGothic" panose="020B0600070205080204" pitchFamily="34" charset="-128"/>
              </a:rPr>
              <a:t>総合的な介護予防のポピュレ</a:t>
            </a:r>
            <a:r>
              <a:rPr lang="en-US" altLang="ja-JP" sz="2800" dirty="0">
                <a:solidFill>
                  <a:srgbClr val="011893"/>
                </a:solidFill>
                <a:latin typeface="MS PGothic" panose="020B0600070205080204" pitchFamily="34" charset="-128"/>
                <a:ea typeface="MS PGothic" panose="020B0600070205080204" pitchFamily="34" charset="-128"/>
              </a:rPr>
              <a:t>―</a:t>
            </a:r>
            <a:r>
              <a:rPr lang="ja-JP" altLang="en-US" sz="2800" dirty="0">
                <a:solidFill>
                  <a:srgbClr val="011893"/>
                </a:solidFill>
                <a:latin typeface="MS PGothic" panose="020B0600070205080204" pitchFamily="34" charset="-128"/>
                <a:ea typeface="MS PGothic" panose="020B0600070205080204" pitchFamily="34" charset="-128"/>
              </a:rPr>
              <a:t>ションアプロ</a:t>
            </a:r>
            <a:r>
              <a:rPr lang="en-US" altLang="ja-JP" sz="2800" dirty="0">
                <a:solidFill>
                  <a:srgbClr val="011893"/>
                </a:solidFill>
                <a:latin typeface="MS PGothic" panose="020B0600070205080204" pitchFamily="34" charset="-128"/>
                <a:ea typeface="MS PGothic" panose="020B0600070205080204" pitchFamily="34" charset="-128"/>
              </a:rPr>
              <a:t>―</a:t>
            </a:r>
            <a:r>
              <a:rPr lang="ja-JP" altLang="en-US" sz="2800" dirty="0">
                <a:solidFill>
                  <a:srgbClr val="011893"/>
                </a:solidFill>
                <a:latin typeface="MS PGothic" panose="020B0600070205080204" pitchFamily="34" charset="-128"/>
                <a:ea typeface="MS PGothic" panose="020B0600070205080204" pitchFamily="34" charset="-128"/>
              </a:rPr>
              <a:t>チの展開</a:t>
            </a:r>
            <a:br>
              <a:rPr lang="en-US" altLang="ja-JP" sz="2800" dirty="0">
                <a:solidFill>
                  <a:srgbClr val="011893"/>
                </a:solidFill>
                <a:latin typeface="MS PGothic" panose="020B0600070205080204" pitchFamily="34" charset="-128"/>
                <a:ea typeface="MS PGothic" panose="020B0600070205080204" pitchFamily="34" charset="-128"/>
              </a:rPr>
            </a:br>
            <a:r>
              <a:rPr lang="ja-JP" altLang="en-US" sz="2800" dirty="0">
                <a:solidFill>
                  <a:srgbClr val="011893"/>
                </a:solidFill>
                <a:latin typeface="MS PGothic" panose="020B0600070205080204" pitchFamily="34" charset="-128"/>
                <a:ea typeface="MS PGothic" panose="020B0600070205080204" pitchFamily="34" charset="-128"/>
              </a:rPr>
              <a:t>ー</a:t>
            </a:r>
            <a:r>
              <a:rPr lang="ja-JP" altLang="en-US" sz="2400" dirty="0">
                <a:solidFill>
                  <a:srgbClr val="011893"/>
                </a:solidFill>
                <a:latin typeface="MS PGothic" panose="020B0600070205080204" pitchFamily="34" charset="-128"/>
                <a:ea typeface="MS PGothic" panose="020B0600070205080204" pitchFamily="34" charset="-128"/>
              </a:rPr>
              <a:t>無関心層等を視野においた通いの場を基本においた３層構造の展開</a:t>
            </a:r>
            <a:endParaRPr lang="en-US" altLang="ja-JP" sz="2400" dirty="0">
              <a:solidFill>
                <a:srgbClr val="011893"/>
              </a:solidFill>
              <a:latin typeface="MS PGothic" panose="020B0600070205080204" pitchFamily="34" charset="-128"/>
              <a:ea typeface="MS PGothic" panose="020B0600070205080204" pitchFamily="34" charset="-128"/>
            </a:endParaRPr>
          </a:p>
        </p:txBody>
      </p:sp>
      <p:pic>
        <p:nvPicPr>
          <p:cNvPr id="3" name="図 2">
            <a:extLst>
              <a:ext uri="{FF2B5EF4-FFF2-40B4-BE49-F238E27FC236}">
                <a16:creationId xmlns:a16="http://schemas.microsoft.com/office/drawing/2014/main" id="{90D90E83-3BE7-FBF8-14C4-0909169DEC80}"/>
              </a:ext>
            </a:extLst>
          </p:cNvPr>
          <p:cNvPicPr>
            <a:picLocks noChangeAspect="1"/>
          </p:cNvPicPr>
          <p:nvPr/>
        </p:nvPicPr>
        <p:blipFill>
          <a:blip r:embed="rId2"/>
          <a:stretch>
            <a:fillRect/>
          </a:stretch>
        </p:blipFill>
        <p:spPr>
          <a:xfrm>
            <a:off x="1348571" y="1199337"/>
            <a:ext cx="9200896" cy="5337924"/>
          </a:xfrm>
          <a:prstGeom prst="rect">
            <a:avLst/>
          </a:prstGeom>
        </p:spPr>
      </p:pic>
    </p:spTree>
    <p:extLst>
      <p:ext uri="{BB962C8B-B14F-4D97-AF65-F5344CB8AC3E}">
        <p14:creationId xmlns:p14="http://schemas.microsoft.com/office/powerpoint/2010/main" val="118984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26B93A07-CB63-8DE5-C1BA-A72D01C2F3B0}"/>
              </a:ext>
            </a:extLst>
          </p:cNvPr>
          <p:cNvGraphicFramePr>
            <a:graphicFrameLocks noGrp="1"/>
          </p:cNvGraphicFramePr>
          <p:nvPr/>
        </p:nvGraphicFramePr>
        <p:xfrm>
          <a:off x="4943879" y="1043549"/>
          <a:ext cx="6048666" cy="3249547"/>
        </p:xfrm>
        <a:graphic>
          <a:graphicData uri="http://schemas.openxmlformats.org/drawingml/2006/table">
            <a:tbl>
              <a:tblPr/>
              <a:tblGrid>
                <a:gridCol w="213357">
                  <a:extLst>
                    <a:ext uri="{9D8B030D-6E8A-4147-A177-3AD203B41FA5}">
                      <a16:colId xmlns:a16="http://schemas.microsoft.com/office/drawing/2014/main" val="447649534"/>
                    </a:ext>
                  </a:extLst>
                </a:gridCol>
                <a:gridCol w="341372">
                  <a:extLst>
                    <a:ext uri="{9D8B030D-6E8A-4147-A177-3AD203B41FA5}">
                      <a16:colId xmlns:a16="http://schemas.microsoft.com/office/drawing/2014/main" val="3601762885"/>
                    </a:ext>
                  </a:extLst>
                </a:gridCol>
                <a:gridCol w="341372">
                  <a:extLst>
                    <a:ext uri="{9D8B030D-6E8A-4147-A177-3AD203B41FA5}">
                      <a16:colId xmlns:a16="http://schemas.microsoft.com/office/drawing/2014/main" val="2938829226"/>
                    </a:ext>
                  </a:extLst>
                </a:gridCol>
                <a:gridCol w="341372">
                  <a:extLst>
                    <a:ext uri="{9D8B030D-6E8A-4147-A177-3AD203B41FA5}">
                      <a16:colId xmlns:a16="http://schemas.microsoft.com/office/drawing/2014/main" val="2011972442"/>
                    </a:ext>
                  </a:extLst>
                </a:gridCol>
                <a:gridCol w="544062">
                  <a:extLst>
                    <a:ext uri="{9D8B030D-6E8A-4147-A177-3AD203B41FA5}">
                      <a16:colId xmlns:a16="http://schemas.microsoft.com/office/drawing/2014/main" val="1091920206"/>
                    </a:ext>
                  </a:extLst>
                </a:gridCol>
                <a:gridCol w="245360">
                  <a:extLst>
                    <a:ext uri="{9D8B030D-6E8A-4147-A177-3AD203B41FA5}">
                      <a16:colId xmlns:a16="http://schemas.microsoft.com/office/drawing/2014/main" val="1377998710"/>
                    </a:ext>
                  </a:extLst>
                </a:gridCol>
                <a:gridCol w="501391">
                  <a:extLst>
                    <a:ext uri="{9D8B030D-6E8A-4147-A177-3AD203B41FA5}">
                      <a16:colId xmlns:a16="http://schemas.microsoft.com/office/drawing/2014/main" val="1833219691"/>
                    </a:ext>
                  </a:extLst>
                </a:gridCol>
                <a:gridCol w="234692">
                  <a:extLst>
                    <a:ext uri="{9D8B030D-6E8A-4147-A177-3AD203B41FA5}">
                      <a16:colId xmlns:a16="http://schemas.microsoft.com/office/drawing/2014/main" val="2330602595"/>
                    </a:ext>
                  </a:extLst>
                </a:gridCol>
                <a:gridCol w="234692">
                  <a:extLst>
                    <a:ext uri="{9D8B030D-6E8A-4147-A177-3AD203B41FA5}">
                      <a16:colId xmlns:a16="http://schemas.microsoft.com/office/drawing/2014/main" val="2361589637"/>
                    </a:ext>
                  </a:extLst>
                </a:gridCol>
                <a:gridCol w="234692">
                  <a:extLst>
                    <a:ext uri="{9D8B030D-6E8A-4147-A177-3AD203B41FA5}">
                      <a16:colId xmlns:a16="http://schemas.microsoft.com/office/drawing/2014/main" val="2629061654"/>
                    </a:ext>
                  </a:extLst>
                </a:gridCol>
                <a:gridCol w="234692">
                  <a:extLst>
                    <a:ext uri="{9D8B030D-6E8A-4147-A177-3AD203B41FA5}">
                      <a16:colId xmlns:a16="http://schemas.microsoft.com/office/drawing/2014/main" val="562729184"/>
                    </a:ext>
                  </a:extLst>
                </a:gridCol>
                <a:gridCol w="234692">
                  <a:extLst>
                    <a:ext uri="{9D8B030D-6E8A-4147-A177-3AD203B41FA5}">
                      <a16:colId xmlns:a16="http://schemas.microsoft.com/office/drawing/2014/main" val="3610608742"/>
                    </a:ext>
                  </a:extLst>
                </a:gridCol>
                <a:gridCol w="234692">
                  <a:extLst>
                    <a:ext uri="{9D8B030D-6E8A-4147-A177-3AD203B41FA5}">
                      <a16:colId xmlns:a16="http://schemas.microsoft.com/office/drawing/2014/main" val="3065908681"/>
                    </a:ext>
                  </a:extLst>
                </a:gridCol>
                <a:gridCol w="234692">
                  <a:extLst>
                    <a:ext uri="{9D8B030D-6E8A-4147-A177-3AD203B41FA5}">
                      <a16:colId xmlns:a16="http://schemas.microsoft.com/office/drawing/2014/main" val="657408372"/>
                    </a:ext>
                  </a:extLst>
                </a:gridCol>
                <a:gridCol w="234692">
                  <a:extLst>
                    <a:ext uri="{9D8B030D-6E8A-4147-A177-3AD203B41FA5}">
                      <a16:colId xmlns:a16="http://schemas.microsoft.com/office/drawing/2014/main" val="989133831"/>
                    </a:ext>
                  </a:extLst>
                </a:gridCol>
                <a:gridCol w="234692">
                  <a:extLst>
                    <a:ext uri="{9D8B030D-6E8A-4147-A177-3AD203B41FA5}">
                      <a16:colId xmlns:a16="http://schemas.microsoft.com/office/drawing/2014/main" val="2945532447"/>
                    </a:ext>
                  </a:extLst>
                </a:gridCol>
                <a:gridCol w="234692">
                  <a:extLst>
                    <a:ext uri="{9D8B030D-6E8A-4147-A177-3AD203B41FA5}">
                      <a16:colId xmlns:a16="http://schemas.microsoft.com/office/drawing/2014/main" val="755176659"/>
                    </a:ext>
                  </a:extLst>
                </a:gridCol>
                <a:gridCol w="234692">
                  <a:extLst>
                    <a:ext uri="{9D8B030D-6E8A-4147-A177-3AD203B41FA5}">
                      <a16:colId xmlns:a16="http://schemas.microsoft.com/office/drawing/2014/main" val="3810509876"/>
                    </a:ext>
                  </a:extLst>
                </a:gridCol>
                <a:gridCol w="234692">
                  <a:extLst>
                    <a:ext uri="{9D8B030D-6E8A-4147-A177-3AD203B41FA5}">
                      <a16:colId xmlns:a16="http://schemas.microsoft.com/office/drawing/2014/main" val="3179388344"/>
                    </a:ext>
                  </a:extLst>
                </a:gridCol>
                <a:gridCol w="234692">
                  <a:extLst>
                    <a:ext uri="{9D8B030D-6E8A-4147-A177-3AD203B41FA5}">
                      <a16:colId xmlns:a16="http://schemas.microsoft.com/office/drawing/2014/main" val="621890593"/>
                    </a:ext>
                  </a:extLst>
                </a:gridCol>
                <a:gridCol w="234692">
                  <a:extLst>
                    <a:ext uri="{9D8B030D-6E8A-4147-A177-3AD203B41FA5}">
                      <a16:colId xmlns:a16="http://schemas.microsoft.com/office/drawing/2014/main" val="244920178"/>
                    </a:ext>
                  </a:extLst>
                </a:gridCol>
                <a:gridCol w="234692">
                  <a:extLst>
                    <a:ext uri="{9D8B030D-6E8A-4147-A177-3AD203B41FA5}">
                      <a16:colId xmlns:a16="http://schemas.microsoft.com/office/drawing/2014/main" val="2664133415"/>
                    </a:ext>
                  </a:extLst>
                </a:gridCol>
              </a:tblGrid>
              <a:tr h="183073">
                <a:tc rowSpan="2">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性別</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満年齢</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18</a:t>
                      </a:r>
                      <a:r>
                        <a:rPr lang="ja-JP" altLang="en-US" sz="1100" b="1" i="0" u="none" strike="noStrike">
                          <a:solidFill>
                            <a:srgbClr val="FF0000"/>
                          </a:solidFill>
                          <a:effectLst/>
                          <a:latin typeface="游ゴシック" panose="020B0400000000000000" pitchFamily="50" charset="-128"/>
                          <a:ea typeface="游ゴシック" panose="020B0400000000000000" pitchFamily="50" charset="-128"/>
                        </a:rPr>
                        <a:t>項目赤の数</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12</a:t>
                      </a:r>
                      <a:r>
                        <a:rPr lang="ja-JP" altLang="en-US" sz="1100" b="1" i="0" u="none" strike="noStrike">
                          <a:solidFill>
                            <a:srgbClr val="FF0000"/>
                          </a:solidFill>
                          <a:effectLst/>
                          <a:latin typeface="游ゴシック" panose="020B0400000000000000" pitchFamily="50" charset="-128"/>
                          <a:ea typeface="游ゴシック" panose="020B0400000000000000" pitchFamily="50" charset="-128"/>
                        </a:rPr>
                        <a:t>項目赤の数</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BMI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指輪っか</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握力</a:t>
                      </a:r>
                    </a:p>
                  </a:txBody>
                  <a:tcPr marL="6350" marR="6350" marT="6350" marB="0" vert="eaVert"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3095013"/>
                  </a:ext>
                </a:extLst>
              </a:tr>
              <a:tr h="105267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健康状態</a:t>
                      </a:r>
                    </a:p>
                  </a:txBody>
                  <a:tcPr marL="6350" marR="6350" marT="6350" marB="0" vert="ea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心の健康状態</a:t>
                      </a:r>
                    </a:p>
                  </a:txBody>
                  <a:tcPr marL="6350" marR="6350" marT="6350" marB="0" vert="eaVert"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食習慣</a:t>
                      </a:r>
                    </a:p>
                  </a:txBody>
                  <a:tcPr marL="6350" marR="6350" marT="6350" marB="0" vert="ea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固いもの</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むせ</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体重減少</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歩く速度</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転倒</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運動</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物忘れ</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何月何日</a:t>
                      </a:r>
                    </a:p>
                  </a:txBody>
                  <a:tcPr marL="6350" marR="6350" marT="6350" marB="0" vert="eaVert"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喫煙</a:t>
                      </a:r>
                    </a:p>
                  </a:txBody>
                  <a:tcPr marL="6350" marR="6350" marT="635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外出</a:t>
                      </a:r>
                    </a:p>
                  </a:txBody>
                  <a:tcPr marL="6350" marR="6350" marT="6350" marB="0" vert="ea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付き合い</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身近な相談</a:t>
                      </a:r>
                    </a:p>
                  </a:txBody>
                  <a:tcPr marL="6350" marR="6350" marT="635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0547370"/>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62</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19.5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1" i="0" u="none" strike="noStrike">
                          <a:solidFill>
                            <a:srgbClr val="FF0000"/>
                          </a:solidFill>
                          <a:effectLst/>
                          <a:latin typeface="游ゴシック" panose="020B0400000000000000" pitchFamily="50" charset="-128"/>
                          <a:ea typeface="游ゴシック" panose="020B0400000000000000" pitchFamily="50" charset="-128"/>
                        </a:rPr>
                        <a:t>14.9kg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1299412"/>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13.8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1" i="0" u="none" strike="noStrike">
                          <a:solidFill>
                            <a:srgbClr val="FF0000"/>
                          </a:solidFill>
                          <a:effectLst/>
                          <a:latin typeface="游ゴシック" panose="020B0400000000000000" pitchFamily="50" charset="-128"/>
                          <a:ea typeface="游ゴシック" panose="020B0400000000000000" pitchFamily="50" charset="-128"/>
                        </a:rPr>
                        <a:t>18.1kg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4</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9825103"/>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81</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18.1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1" i="0" u="none" strike="noStrike">
                          <a:solidFill>
                            <a:srgbClr val="FF0000"/>
                          </a:solidFill>
                          <a:effectLst/>
                          <a:latin typeface="游ゴシック" panose="020B0400000000000000" pitchFamily="50" charset="-128"/>
                          <a:ea typeface="游ゴシック" panose="020B0400000000000000" pitchFamily="50" charset="-128"/>
                        </a:rPr>
                        <a:t>15.1kg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0610602"/>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78</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21.5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1" i="0" u="none" strike="noStrike">
                          <a:solidFill>
                            <a:srgbClr val="FF0000"/>
                          </a:solidFill>
                          <a:effectLst/>
                          <a:latin typeface="游ゴシック" panose="020B0400000000000000" pitchFamily="50" charset="-128"/>
                          <a:ea typeface="游ゴシック" panose="020B0400000000000000" pitchFamily="50" charset="-128"/>
                        </a:rPr>
                        <a:t>19.6kg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3781936"/>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80</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15.4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20.7kg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dirty="0">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dirty="0">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7806007"/>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84</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dirty="0">
                          <a:solidFill>
                            <a:srgbClr val="FF0000"/>
                          </a:solidFill>
                          <a:effectLst/>
                          <a:latin typeface="游ゴシック" panose="020B0400000000000000" pitchFamily="50" charset="-128"/>
                          <a:ea typeface="游ゴシック" panose="020B0400000000000000" pitchFamily="50" charset="-128"/>
                        </a:rPr>
                        <a:t>16.5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dirty="0">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dirty="0">
                          <a:solidFill>
                            <a:srgbClr val="000000"/>
                          </a:solidFill>
                          <a:effectLst/>
                          <a:latin typeface="游ゴシック" panose="020B0400000000000000" pitchFamily="50" charset="-128"/>
                          <a:ea typeface="游ゴシック" panose="020B0400000000000000" pitchFamily="50" charset="-128"/>
                        </a:rPr>
                        <a:t>23.0kg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0642265"/>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73</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26.2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1" i="0" u="none" strike="noStrike">
                          <a:solidFill>
                            <a:srgbClr val="FF0000"/>
                          </a:solidFill>
                          <a:effectLst/>
                          <a:latin typeface="游ゴシック" panose="020B0400000000000000" pitchFamily="50" charset="-128"/>
                          <a:ea typeface="游ゴシック" panose="020B0400000000000000" pitchFamily="50" charset="-128"/>
                        </a:rPr>
                        <a:t>16.4kg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4</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0146083"/>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77</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19.4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22.9kg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3703021"/>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83</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22.5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21.9kg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3739142"/>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72</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21.1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23.9kg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9299288"/>
                  </a:ext>
                </a:extLst>
              </a:tr>
              <a:tr h="183073">
                <a:tc>
                  <a:txBody>
                    <a:bodyPr/>
                    <a:lstStyle/>
                    <a:p>
                      <a:pPr algn="l"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66</a:t>
                      </a: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23.8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sz="1100" b="0" i="0" u="none" strike="noStrike">
                          <a:solidFill>
                            <a:srgbClr val="000000"/>
                          </a:solidFill>
                          <a:effectLst/>
                          <a:latin typeface="游ゴシック" panose="020B0400000000000000" pitchFamily="50" charset="-128"/>
                          <a:ea typeface="游ゴシック" panose="020B0400000000000000" pitchFamily="50" charset="-128"/>
                        </a:rPr>
                        <a:t>25.2kg</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1" i="0" u="none" strike="noStrike">
                          <a:solidFill>
                            <a:srgbClr val="FF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9942423"/>
                  </a:ext>
                </a:extLst>
              </a:tr>
            </a:tbl>
          </a:graphicData>
        </a:graphic>
      </p:graphicFrame>
      <p:sp>
        <p:nvSpPr>
          <p:cNvPr id="11" name="テキスト ボックス 10">
            <a:extLst>
              <a:ext uri="{FF2B5EF4-FFF2-40B4-BE49-F238E27FC236}">
                <a16:creationId xmlns:a16="http://schemas.microsoft.com/office/drawing/2014/main" id="{862AD737-1A9A-EAC6-BB67-3E75E4620E1E}"/>
              </a:ext>
            </a:extLst>
          </p:cNvPr>
          <p:cNvSpPr txBox="1"/>
          <p:nvPr/>
        </p:nvSpPr>
        <p:spPr>
          <a:xfrm>
            <a:off x="335360" y="4365104"/>
            <a:ext cx="11521280" cy="2308324"/>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・フレイルに関連する</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項目中悪い方の回答数は平均で</a:t>
            </a:r>
            <a:r>
              <a:rPr lang="en-US" altLang="ja-JP" dirty="0">
                <a:latin typeface="Meiryo UI" panose="020B0604030504040204" pitchFamily="50" charset="-128"/>
                <a:ea typeface="Meiryo UI" panose="020B0604030504040204" pitchFamily="50" charset="-128"/>
              </a:rPr>
              <a:t>2.3</a:t>
            </a:r>
            <a:r>
              <a:rPr lang="ja-JP" altLang="en-US" dirty="0">
                <a:latin typeface="Meiryo UI" panose="020B0604030504040204" pitchFamily="50" charset="-128"/>
                <a:ea typeface="Meiryo UI" panose="020B0604030504040204" pitchFamily="50" charset="-128"/>
              </a:rPr>
              <a:t>　</a:t>
            </a:r>
            <a:br>
              <a:rPr lang="en-US" altLang="ja-JP" dirty="0">
                <a:latin typeface="Meiryo UI" panose="020B0604030504040204" pitchFamily="50" charset="-128"/>
                <a:ea typeface="Meiryo UI" panose="020B0604030504040204" pitchFamily="50" charset="-128"/>
              </a:rPr>
            </a:br>
            <a:r>
              <a:rPr lang="en-US" altLang="ja-JP" dirty="0">
                <a:latin typeface="Meiryo UI" panose="020B0604030504040204" pitchFamily="50" charset="-128"/>
                <a:ea typeface="Meiryo UI" panose="020B0604030504040204" pitchFamily="50" charset="-128"/>
              </a:rPr>
              <a:t>  4</a:t>
            </a:r>
            <a:r>
              <a:rPr lang="ja-JP" altLang="en-US" dirty="0">
                <a:latin typeface="Meiryo UI" panose="020B0604030504040204" pitchFamily="50" charset="-128"/>
                <a:ea typeface="Meiryo UI" panose="020B0604030504040204" pitchFamily="50" charset="-128"/>
              </a:rPr>
              <a:t>項目以上の住民は</a:t>
            </a:r>
            <a:r>
              <a:rPr lang="en-US" altLang="ja-JP" dirty="0">
                <a:latin typeface="Meiryo UI" panose="020B0604030504040204" pitchFamily="50" charset="-128"/>
                <a:ea typeface="Meiryo UI" panose="020B0604030504040204" pitchFamily="50" charset="-128"/>
              </a:rPr>
              <a:t>171</a:t>
            </a:r>
            <a:r>
              <a:rPr lang="ja-JP" altLang="en-US" dirty="0">
                <a:latin typeface="Meiryo UI" panose="020B0604030504040204" pitchFamily="50" charset="-128"/>
                <a:ea typeface="Meiryo UI" panose="020B0604030504040204" pitchFamily="50" charset="-128"/>
              </a:rPr>
              <a:t>人中</a:t>
            </a:r>
            <a:r>
              <a:rPr lang="en-US" altLang="ja-JP" dirty="0">
                <a:latin typeface="Meiryo UI" panose="020B0604030504040204" pitchFamily="50" charset="-128"/>
                <a:ea typeface="Meiryo UI" panose="020B0604030504040204" pitchFamily="50" charset="-128"/>
              </a:rPr>
              <a:t>40</a:t>
            </a:r>
            <a:r>
              <a:rPr lang="ja-JP" altLang="en-US" dirty="0">
                <a:latin typeface="Meiryo UI" panose="020B0604030504040204" pitchFamily="50" charset="-128"/>
                <a:ea typeface="Meiryo UI" panose="020B0604030504040204" pitchFamily="50" charset="-128"/>
              </a:rPr>
              <a:t>人で全体の</a:t>
            </a:r>
            <a:r>
              <a:rPr lang="en-US" altLang="ja-JP" dirty="0">
                <a:latin typeface="Meiryo UI" panose="020B0604030504040204" pitchFamily="50" charset="-128"/>
                <a:ea typeface="Meiryo UI" panose="020B0604030504040204" pitchFamily="50" charset="-128"/>
              </a:rPr>
              <a:t>23.4</a:t>
            </a:r>
            <a:r>
              <a:rPr lang="ja-JP" altLang="en-US" dirty="0">
                <a:latin typeface="Meiryo UI" panose="020B0604030504040204" pitchFamily="50" charset="-128"/>
                <a:ea typeface="Meiryo UI" panose="020B0604030504040204" pitchFamily="50" charset="-128"/>
              </a:rPr>
              <a:t>％で平均年齢</a:t>
            </a:r>
            <a:r>
              <a:rPr lang="en-US" altLang="ja-JP" dirty="0">
                <a:latin typeface="Meiryo UI" panose="020B0604030504040204" pitchFamily="50" charset="-128"/>
                <a:ea typeface="Meiryo UI" panose="020B0604030504040204" pitchFamily="50" charset="-128"/>
              </a:rPr>
              <a:t>75.3</a:t>
            </a:r>
            <a:r>
              <a:rPr lang="ja-JP" altLang="en-US" dirty="0">
                <a:latin typeface="Meiryo UI" panose="020B0604030504040204" pitchFamily="50" charset="-128"/>
                <a:ea typeface="Meiryo UI" panose="020B0604030504040204" pitchFamily="50" charset="-128"/>
              </a:rPr>
              <a:t>歳。</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15</a:t>
            </a:r>
            <a:r>
              <a:rPr lang="ja-JP" altLang="en-US" dirty="0">
                <a:latin typeface="Meiryo UI" panose="020B0604030504040204" pitchFamily="50" charset="-128"/>
                <a:ea typeface="Meiryo UI" panose="020B0604030504040204" pitchFamily="50" charset="-128"/>
              </a:rPr>
              <a:t>項目の質問票と指輪っか・握力・</a:t>
            </a:r>
            <a:r>
              <a:rPr lang="en-US" altLang="ja-JP" dirty="0">
                <a:latin typeface="Meiryo UI" panose="020B0604030504040204" pitchFamily="50" charset="-128"/>
                <a:ea typeface="Meiryo UI" panose="020B0604030504040204" pitchFamily="50" charset="-128"/>
              </a:rPr>
              <a:t>BMI</a:t>
            </a:r>
            <a:r>
              <a:rPr lang="ja-JP" altLang="en-US" dirty="0">
                <a:latin typeface="Meiryo UI" panose="020B0604030504040204" pitchFamily="50" charset="-128"/>
                <a:ea typeface="Meiryo UI" panose="020B0604030504040204" pitchFamily="50" charset="-128"/>
              </a:rPr>
              <a:t>の合計</a:t>
            </a:r>
            <a:r>
              <a:rPr lang="en-US" altLang="ja-JP" dirty="0">
                <a:latin typeface="Meiryo UI" panose="020B0604030504040204" pitchFamily="50" charset="-128"/>
                <a:ea typeface="Meiryo UI" panose="020B0604030504040204" pitchFamily="50" charset="-128"/>
              </a:rPr>
              <a:t>18</a:t>
            </a:r>
            <a:r>
              <a:rPr lang="ja-JP" altLang="en-US" dirty="0">
                <a:latin typeface="Meiryo UI" panose="020B0604030504040204" pitchFamily="50" charset="-128"/>
                <a:ea typeface="Meiryo UI" panose="020B0604030504040204" pitchFamily="50" charset="-128"/>
              </a:rPr>
              <a:t>項目の測定を行い、</a:t>
            </a:r>
            <a:br>
              <a:rPr lang="en-US" altLang="ja-JP" dirty="0">
                <a:latin typeface="Meiryo UI" panose="020B0604030504040204" pitchFamily="50" charset="-128"/>
                <a:ea typeface="Meiryo UI" panose="020B0604030504040204" pitchFamily="50" charset="-128"/>
              </a:rPr>
            </a:b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悪い方の回答が最大</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項目で、健康状態・心の健康状態を含め、</a:t>
            </a:r>
            <a:br>
              <a:rPr lang="en-US" altLang="ja-JP" dirty="0">
                <a:latin typeface="Meiryo UI" panose="020B0604030504040204" pitchFamily="50" charset="-128"/>
                <a:ea typeface="Meiryo UI" panose="020B0604030504040204" pitchFamily="50" charset="-128"/>
              </a:rPr>
            </a:b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特にフレイルの始まりとされる家族や友人との付き合いや体調が悪い時に身近に相談できる人もいない方がおられた。</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BMI20</a:t>
            </a:r>
            <a:r>
              <a:rPr lang="ja-JP" altLang="en-US" dirty="0">
                <a:latin typeface="Meiryo UI" panose="020B0604030504040204" pitchFamily="50" charset="-128"/>
                <a:ea typeface="Meiryo UI" panose="020B0604030504040204" pitchFamily="50" charset="-128"/>
              </a:rPr>
              <a:t>未満の方が</a:t>
            </a:r>
            <a:r>
              <a:rPr lang="en-US" altLang="ja-JP" dirty="0">
                <a:latin typeface="Meiryo UI" panose="020B0604030504040204" pitchFamily="50" charset="-128"/>
                <a:ea typeface="Meiryo UI" panose="020B0604030504040204" pitchFamily="50" charset="-128"/>
              </a:rPr>
              <a:t>54</a:t>
            </a:r>
            <a:r>
              <a:rPr lang="ja-JP" altLang="en-US" dirty="0">
                <a:latin typeface="Meiryo UI" panose="020B0604030504040204" pitchFamily="50" charset="-128"/>
                <a:ea typeface="Meiryo UI" panose="020B0604030504040204" pitchFamily="50" charset="-128"/>
              </a:rPr>
              <a:t>人（</a:t>
            </a:r>
            <a:r>
              <a:rPr lang="en-US" altLang="ja-JP" dirty="0">
                <a:latin typeface="Meiryo UI" panose="020B0604030504040204" pitchFamily="50" charset="-128"/>
                <a:ea typeface="Meiryo UI" panose="020B0604030504040204" pitchFamily="50" charset="-128"/>
              </a:rPr>
              <a:t>31.6</a:t>
            </a:r>
            <a:r>
              <a:rPr lang="ja-JP" altLang="en-US" dirty="0">
                <a:latin typeface="Meiryo UI" panose="020B0604030504040204" pitchFamily="50" charset="-128"/>
                <a:ea typeface="Meiryo UI" panose="020B0604030504040204" pitchFamily="50" charset="-128"/>
              </a:rPr>
              <a:t>％）、全身の筋力の指標ともなる握力低下者が</a:t>
            </a:r>
            <a:r>
              <a:rPr lang="en-US" altLang="ja-JP" dirty="0">
                <a:latin typeface="Meiryo UI" panose="020B0604030504040204" pitchFamily="50" charset="-128"/>
                <a:ea typeface="Meiryo UI" panose="020B0604030504040204" pitchFamily="50" charset="-128"/>
              </a:rPr>
              <a:t> 61</a:t>
            </a:r>
            <a:r>
              <a:rPr lang="ja-JP" altLang="en-US" dirty="0">
                <a:latin typeface="Meiryo UI" panose="020B0604030504040204" pitchFamily="50" charset="-128"/>
                <a:ea typeface="Meiryo UI" panose="020B0604030504040204" pitchFamily="50" charset="-128"/>
              </a:rPr>
              <a:t>人（</a:t>
            </a:r>
            <a:r>
              <a:rPr lang="en-US" altLang="ja-JP" dirty="0">
                <a:latin typeface="Meiryo UI" panose="020B0604030504040204" pitchFamily="50" charset="-128"/>
                <a:ea typeface="Meiryo UI" panose="020B0604030504040204" pitchFamily="50" charset="-128"/>
              </a:rPr>
              <a:t>35.7</a:t>
            </a:r>
            <a:r>
              <a:rPr lang="ja-JP" altLang="en-US" dirty="0">
                <a:latin typeface="Meiryo UI" panose="020B0604030504040204" pitchFamily="50" charset="-128"/>
                <a:ea typeface="Meiryo UI" panose="020B0604030504040204" pitchFamily="50" charset="-128"/>
              </a:rPr>
              <a:t>％）であった。</a:t>
            </a:r>
          </a:p>
        </p:txBody>
      </p:sp>
      <p:sp>
        <p:nvSpPr>
          <p:cNvPr id="12" name="テキスト ボックス 11">
            <a:extLst>
              <a:ext uri="{FF2B5EF4-FFF2-40B4-BE49-F238E27FC236}">
                <a16:creationId xmlns:a16="http://schemas.microsoft.com/office/drawing/2014/main" id="{67F495E6-0E55-B625-8E00-DB3729332AC7}"/>
              </a:ext>
            </a:extLst>
          </p:cNvPr>
          <p:cNvSpPr txBox="1"/>
          <p:nvPr/>
        </p:nvSpPr>
        <p:spPr>
          <a:xfrm>
            <a:off x="452187" y="1919428"/>
            <a:ext cx="2705425" cy="584775"/>
          </a:xfrm>
          <a:prstGeom prst="rect">
            <a:avLst/>
          </a:prstGeom>
          <a:noFill/>
        </p:spPr>
        <p:txBody>
          <a:bodyPr wrap="square" rtlCol="0">
            <a:spAutoFit/>
          </a:bodyPr>
          <a:lstStyle/>
          <a:p>
            <a:r>
              <a:rPr lang="ja-JP" altLang="en-US" sz="1600" dirty="0"/>
              <a:t>参加者</a:t>
            </a:r>
            <a:r>
              <a:rPr lang="en-US" altLang="ja-JP" sz="1600" dirty="0"/>
              <a:t>210</a:t>
            </a:r>
            <a:r>
              <a:rPr lang="ja-JP" altLang="en-US" sz="1600" dirty="0"/>
              <a:t>人中欠落データのない　ｎ＝</a:t>
            </a:r>
            <a:r>
              <a:rPr lang="en-US" altLang="ja-JP" sz="1600" dirty="0"/>
              <a:t>171</a:t>
            </a:r>
            <a:r>
              <a:rPr lang="ja-JP" altLang="en-US" sz="1600" dirty="0"/>
              <a:t>人の解析結果</a:t>
            </a:r>
            <a:endParaRPr lang="en-US" altLang="ja-JP" sz="1600" dirty="0"/>
          </a:p>
        </p:txBody>
      </p:sp>
      <p:graphicFrame>
        <p:nvGraphicFramePr>
          <p:cNvPr id="14" name="表 13">
            <a:extLst>
              <a:ext uri="{FF2B5EF4-FFF2-40B4-BE49-F238E27FC236}">
                <a16:creationId xmlns:a16="http://schemas.microsoft.com/office/drawing/2014/main" id="{D2E260C9-FDB3-4B12-FFB0-C358699C69C9}"/>
              </a:ext>
            </a:extLst>
          </p:cNvPr>
          <p:cNvGraphicFramePr>
            <a:graphicFrameLocks noGrp="1"/>
          </p:cNvGraphicFramePr>
          <p:nvPr/>
        </p:nvGraphicFramePr>
        <p:xfrm>
          <a:off x="602627" y="1070595"/>
          <a:ext cx="1981200" cy="685800"/>
        </p:xfrm>
        <a:graphic>
          <a:graphicData uri="http://schemas.openxmlformats.org/drawingml/2006/table">
            <a:tbl>
              <a:tblPr/>
              <a:tblGrid>
                <a:gridCol w="660400">
                  <a:extLst>
                    <a:ext uri="{9D8B030D-6E8A-4147-A177-3AD203B41FA5}">
                      <a16:colId xmlns:a16="http://schemas.microsoft.com/office/drawing/2014/main" val="4004710757"/>
                    </a:ext>
                  </a:extLst>
                </a:gridCol>
                <a:gridCol w="660400">
                  <a:extLst>
                    <a:ext uri="{9D8B030D-6E8A-4147-A177-3AD203B41FA5}">
                      <a16:colId xmlns:a16="http://schemas.microsoft.com/office/drawing/2014/main" val="3811299616"/>
                    </a:ext>
                  </a:extLst>
                </a:gridCol>
                <a:gridCol w="660400">
                  <a:extLst>
                    <a:ext uri="{9D8B030D-6E8A-4147-A177-3AD203B41FA5}">
                      <a16:colId xmlns:a16="http://schemas.microsoft.com/office/drawing/2014/main" val="4171691124"/>
                    </a:ext>
                  </a:extLst>
                </a:gridCol>
              </a:tblGrid>
              <a:tr h="228600">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平均年齢</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73.2</a:t>
                      </a:r>
                      <a:r>
                        <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rPr>
                        <a:t>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6085286"/>
                  </a:ext>
                </a:extLst>
              </a:tr>
              <a:tr h="228600">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男</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15.2%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0981466"/>
                  </a:ext>
                </a:extLst>
              </a:tr>
              <a:tr h="228600">
                <a:tc>
                  <a:txBody>
                    <a:bodyPr/>
                    <a:lstStyle/>
                    <a:p>
                      <a:pPr algn="ctr" fontAlgn="ctr">
                        <a:buNone/>
                      </a:pPr>
                      <a:r>
                        <a:rPr lang="ja-JP" altLang="en-US" sz="1100" b="0" i="0" u="none" strike="noStrike">
                          <a:solidFill>
                            <a:srgbClr val="000000"/>
                          </a:solidFill>
                          <a:effectLst/>
                          <a:latin typeface="游ゴシック" panose="020B0400000000000000" pitchFamily="50" charset="-128"/>
                          <a:ea typeface="游ゴシック" panose="020B0400000000000000" pitchFamily="50" charset="-128"/>
                        </a:rPr>
                        <a:t>女</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145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100" b="0" i="0" u="none" strike="noStrike" dirty="0">
                          <a:solidFill>
                            <a:srgbClr val="000000"/>
                          </a:solidFill>
                          <a:effectLst/>
                          <a:latin typeface="游ゴシック" panose="020B0400000000000000" pitchFamily="50" charset="-128"/>
                          <a:ea typeface="游ゴシック" panose="020B0400000000000000" pitchFamily="50" charset="-128"/>
                        </a:rPr>
                        <a:t>84.8%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002794"/>
                  </a:ext>
                </a:extLst>
              </a:tr>
            </a:tbl>
          </a:graphicData>
        </a:graphic>
      </p:graphicFrame>
      <p:sp>
        <p:nvSpPr>
          <p:cNvPr id="2" name="テキスト ボックス 1">
            <a:extLst>
              <a:ext uri="{FF2B5EF4-FFF2-40B4-BE49-F238E27FC236}">
                <a16:creationId xmlns:a16="http://schemas.microsoft.com/office/drawing/2014/main" id="{1964C840-7493-92F6-102F-E17F57655692}"/>
              </a:ext>
            </a:extLst>
          </p:cNvPr>
          <p:cNvSpPr txBox="1"/>
          <p:nvPr/>
        </p:nvSpPr>
        <p:spPr>
          <a:xfrm>
            <a:off x="340692" y="2732859"/>
            <a:ext cx="3689524"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12</a:t>
            </a:r>
            <a:r>
              <a:rPr lang="ja-JP" altLang="en-US" dirty="0">
                <a:latin typeface="Meiryo UI" panose="020B0604030504040204" pitchFamily="50" charset="-128"/>
                <a:ea typeface="Meiryo UI" panose="020B0604030504040204" pitchFamily="50" charset="-128"/>
              </a:rPr>
              <a:t>項目全て良い回答者は</a:t>
            </a:r>
            <a:r>
              <a:rPr lang="en-US" altLang="ja-JP" dirty="0">
                <a:latin typeface="Meiryo UI" panose="020B0604030504040204" pitchFamily="50" charset="-128"/>
                <a:ea typeface="Meiryo UI" panose="020B0604030504040204" pitchFamily="50" charset="-128"/>
              </a:rPr>
              <a:t>29</a:t>
            </a:r>
            <a:r>
              <a:rPr lang="ja-JP" altLang="en-US" dirty="0">
                <a:latin typeface="Meiryo UI" panose="020B0604030504040204" pitchFamily="50" charset="-128"/>
                <a:ea typeface="Meiryo UI" panose="020B0604030504040204" pitchFamily="50" charset="-128"/>
              </a:rPr>
              <a:t>人（</a:t>
            </a:r>
            <a:r>
              <a:rPr lang="en-US" altLang="ja-JP" dirty="0">
                <a:latin typeface="Meiryo UI" panose="020B0604030504040204" pitchFamily="50" charset="-128"/>
                <a:ea typeface="Meiryo UI" panose="020B0604030504040204" pitchFamily="50" charset="-128"/>
              </a:rPr>
              <a:t>17.0</a:t>
            </a:r>
            <a:r>
              <a:rPr lang="ja-JP" altLang="en-US" dirty="0">
                <a:latin typeface="Meiryo UI" panose="020B0604030504040204" pitchFamily="50" charset="-128"/>
                <a:ea typeface="Meiryo UI" panose="020B0604030504040204" pitchFamily="50" charset="-128"/>
              </a:rPr>
              <a:t>％で平均年齢</a:t>
            </a:r>
            <a:r>
              <a:rPr lang="en-US" altLang="ja-JP" dirty="0">
                <a:latin typeface="Meiryo UI" panose="020B0604030504040204" pitchFamily="50" charset="-128"/>
                <a:ea typeface="Meiryo UI" panose="020B0604030504040204" pitchFamily="50" charset="-128"/>
              </a:rPr>
              <a:t>73</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歳）</a:t>
            </a:r>
          </a:p>
        </p:txBody>
      </p:sp>
      <p:sp>
        <p:nvSpPr>
          <p:cNvPr id="7" name="テキスト ボックス 6">
            <a:extLst>
              <a:ext uri="{FF2B5EF4-FFF2-40B4-BE49-F238E27FC236}">
                <a16:creationId xmlns:a16="http://schemas.microsoft.com/office/drawing/2014/main" id="{985DFBBE-CC65-9104-19A5-5C4408E441E0}"/>
              </a:ext>
            </a:extLst>
          </p:cNvPr>
          <p:cNvSpPr txBox="1"/>
          <p:nvPr/>
        </p:nvSpPr>
        <p:spPr>
          <a:xfrm rot="10800000" flipV="1">
            <a:off x="337883" y="3530445"/>
            <a:ext cx="3689522"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18</a:t>
            </a:r>
            <a:r>
              <a:rPr lang="ja-JP" altLang="en-US" dirty="0">
                <a:latin typeface="Meiryo UI" panose="020B0604030504040204" pitchFamily="50" charset="-128"/>
                <a:ea typeface="Meiryo UI" panose="020B0604030504040204" pitchFamily="50" charset="-128"/>
              </a:rPr>
              <a:t>項目全て良い回答者は</a:t>
            </a:r>
            <a:r>
              <a:rPr lang="en-US" altLang="ja-JP" dirty="0">
                <a:latin typeface="Meiryo UI" panose="020B0604030504040204" pitchFamily="50" charset="-128"/>
                <a:ea typeface="Meiryo UI" panose="020B0604030504040204" pitchFamily="50" charset="-128"/>
              </a:rPr>
              <a:t>15</a:t>
            </a:r>
            <a:r>
              <a:rPr lang="ja-JP" altLang="en-US" dirty="0">
                <a:latin typeface="Meiryo UI" panose="020B0604030504040204" pitchFamily="50" charset="-128"/>
                <a:ea typeface="Meiryo UI" panose="020B0604030504040204" pitchFamily="50" charset="-128"/>
              </a:rPr>
              <a:t>人（</a:t>
            </a:r>
            <a:r>
              <a:rPr lang="en-US" altLang="ja-JP" dirty="0">
                <a:latin typeface="Meiryo UI" panose="020B0604030504040204" pitchFamily="50" charset="-128"/>
                <a:ea typeface="Meiryo UI" panose="020B0604030504040204" pitchFamily="50" charset="-128"/>
              </a:rPr>
              <a:t>8.8</a:t>
            </a:r>
            <a:r>
              <a:rPr lang="ja-JP" altLang="en-US" dirty="0">
                <a:latin typeface="Meiryo UI" panose="020B0604030504040204" pitchFamily="50" charset="-128"/>
                <a:ea typeface="Meiryo UI" panose="020B0604030504040204" pitchFamily="50" charset="-128"/>
              </a:rPr>
              <a:t>％平均年齢</a:t>
            </a:r>
            <a:r>
              <a:rPr lang="en-US" altLang="ja-JP" dirty="0">
                <a:latin typeface="Meiryo UI" panose="020B0604030504040204" pitchFamily="50" charset="-128"/>
                <a:ea typeface="Meiryo UI" panose="020B0604030504040204" pitchFamily="50" charset="-128"/>
              </a:rPr>
              <a:t>74.7</a:t>
            </a:r>
            <a:r>
              <a:rPr lang="ja-JP" altLang="en-US" dirty="0">
                <a:latin typeface="Meiryo UI" panose="020B0604030504040204" pitchFamily="50" charset="-128"/>
                <a:ea typeface="Meiryo UI" panose="020B0604030504040204" pitchFamily="50" charset="-128"/>
              </a:rPr>
              <a:t>歳）</a:t>
            </a:r>
            <a:endParaRPr lang="en-US" altLang="ja-JP" dirty="0">
              <a:latin typeface="Meiryo UI" panose="020B0604030504040204" pitchFamily="50" charset="-128"/>
              <a:ea typeface="Meiryo UI" panose="020B0604030504040204" pitchFamily="50" charset="-128"/>
            </a:endParaRPr>
          </a:p>
        </p:txBody>
      </p:sp>
      <p:sp>
        <p:nvSpPr>
          <p:cNvPr id="9" name="タイトル 1">
            <a:extLst>
              <a:ext uri="{FF2B5EF4-FFF2-40B4-BE49-F238E27FC236}">
                <a16:creationId xmlns:a16="http://schemas.microsoft.com/office/drawing/2014/main" id="{0BD5FA35-8DC7-DCA1-392F-259D1F2CC0A2}"/>
              </a:ext>
            </a:extLst>
          </p:cNvPr>
          <p:cNvSpPr txBox="1">
            <a:spLocks/>
          </p:cNvSpPr>
          <p:nvPr/>
        </p:nvSpPr>
        <p:spPr>
          <a:xfrm>
            <a:off x="0" y="0"/>
            <a:ext cx="12192000" cy="908720"/>
          </a:xfrm>
          <a:prstGeom prst="rect">
            <a:avLst/>
          </a:prstGeom>
          <a:solidFill>
            <a:srgbClr val="00B050"/>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sz="3600" b="1" dirty="0">
              <a:solidFill>
                <a:schemeClr val="bg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FAEA2301-F2CB-A9F9-98B0-96FAB950546E}"/>
              </a:ext>
            </a:extLst>
          </p:cNvPr>
          <p:cNvSpPr txBox="1"/>
          <p:nvPr/>
        </p:nvSpPr>
        <p:spPr>
          <a:xfrm>
            <a:off x="219456" y="131194"/>
            <a:ext cx="12337507" cy="646331"/>
          </a:xfrm>
          <a:prstGeom prst="rect">
            <a:avLst/>
          </a:prstGeom>
          <a:noFill/>
        </p:spPr>
        <p:txBody>
          <a:bodyPr wrap="square" rtlCol="0">
            <a:spAutoFit/>
          </a:bodyPr>
          <a:lstStyle/>
          <a:p>
            <a:pPr algn="ctr"/>
            <a:r>
              <a:rPr lang="ja-JP" altLang="en-US" sz="3600" b="1" dirty="0">
                <a:solidFill>
                  <a:schemeClr val="bg1"/>
                </a:solidFill>
                <a:latin typeface="Meiryo UI" panose="020B0604030504040204" pitchFamily="50" charset="-128"/>
                <a:ea typeface="Meiryo UI" panose="020B0604030504040204" pitchFamily="50" charset="-128"/>
              </a:rPr>
              <a:t>イオンのショッピングセンターでのフレイル測定結果</a:t>
            </a:r>
          </a:p>
        </p:txBody>
      </p:sp>
      <p:sp>
        <p:nvSpPr>
          <p:cNvPr id="3" name="フッター プレースホルダー 3">
            <a:extLst>
              <a:ext uri="{FF2B5EF4-FFF2-40B4-BE49-F238E27FC236}">
                <a16:creationId xmlns:a16="http://schemas.microsoft.com/office/drawing/2014/main" id="{84E715F4-8C93-9D07-243C-354496AB71A8}"/>
              </a:ext>
            </a:extLst>
          </p:cNvPr>
          <p:cNvSpPr txBox="1">
            <a:spLocks/>
          </p:cNvSpPr>
          <p:nvPr/>
        </p:nvSpPr>
        <p:spPr>
          <a:xfrm>
            <a:off x="-522514" y="84681"/>
            <a:ext cx="2528894" cy="764852"/>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Noto Sans JP" panose="020B0200000000000000" pitchFamily="50" charset="-128"/>
                <a:ea typeface="Noto Sans JP" panose="020B02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dirty="0">
                <a:solidFill>
                  <a:srgbClr val="FF0000"/>
                </a:solidFill>
                <a:latin typeface="+mn-ea"/>
              </a:rPr>
              <a:t>【</a:t>
            </a:r>
            <a:r>
              <a:rPr lang="ja-JP" altLang="en-US" sz="2800" dirty="0">
                <a:solidFill>
                  <a:srgbClr val="FF0000"/>
                </a:solidFill>
                <a:latin typeface="+mn-ea"/>
              </a:rPr>
              <a:t>図１４</a:t>
            </a:r>
            <a:r>
              <a:rPr lang="en-US" altLang="ja-JP" sz="2800" dirty="0">
                <a:solidFill>
                  <a:srgbClr val="FF0000"/>
                </a:solidFill>
                <a:latin typeface="+mn-ea"/>
              </a:rPr>
              <a:t>】</a:t>
            </a:r>
            <a:endParaRPr lang="ja-JP" altLang="en-US" sz="2800" dirty="0">
              <a:solidFill>
                <a:srgbClr val="FF0000"/>
              </a:solidFill>
              <a:latin typeface="+mn-ea"/>
            </a:endParaRPr>
          </a:p>
        </p:txBody>
      </p:sp>
    </p:spTree>
    <p:extLst>
      <p:ext uri="{BB962C8B-B14F-4D97-AF65-F5344CB8AC3E}">
        <p14:creationId xmlns:p14="http://schemas.microsoft.com/office/powerpoint/2010/main" val="420063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8986C69-D158-734C-100D-89E3F9CE4A88}"/>
              </a:ext>
            </a:extLst>
          </p:cNvPr>
          <p:cNvSpPr txBox="1"/>
          <p:nvPr/>
        </p:nvSpPr>
        <p:spPr>
          <a:xfrm>
            <a:off x="192881" y="75118"/>
            <a:ext cx="11264622" cy="461665"/>
          </a:xfrm>
          <a:prstGeom prst="rect">
            <a:avLst/>
          </a:prstGeom>
          <a:noFill/>
        </p:spPr>
        <p:txBody>
          <a:bodyPr wrap="none" rtlCol="0">
            <a:spAutoFit/>
          </a:bodyPr>
          <a:lstStyle/>
          <a:p>
            <a:r>
              <a:rPr kumimoji="1" lang="en-US" altLang="ja-JP" sz="2400" b="1" dirty="0">
                <a:latin typeface="+mn-ea"/>
              </a:rPr>
              <a:t>【</a:t>
            </a:r>
            <a:r>
              <a:rPr kumimoji="1" lang="ja-JP" altLang="en-US" sz="2400" b="1" dirty="0">
                <a:latin typeface="+mn-ea"/>
              </a:rPr>
              <a:t>図１５</a:t>
            </a:r>
            <a:r>
              <a:rPr kumimoji="1" lang="en-US" altLang="ja-JP" sz="2400" b="1" dirty="0">
                <a:latin typeface="+mn-ea"/>
              </a:rPr>
              <a:t>】</a:t>
            </a:r>
            <a:r>
              <a:rPr kumimoji="1" lang="ja-JP" altLang="en-US" sz="2400" b="1" dirty="0">
                <a:latin typeface="+mn-ea"/>
              </a:rPr>
              <a:t>厚労省ホームページ　高齢者の保健事業　基礎資料集（一体的実施）</a:t>
            </a:r>
          </a:p>
        </p:txBody>
      </p:sp>
      <p:pic>
        <p:nvPicPr>
          <p:cNvPr id="3" name="図 2">
            <a:extLst>
              <a:ext uri="{FF2B5EF4-FFF2-40B4-BE49-F238E27FC236}">
                <a16:creationId xmlns:a16="http://schemas.microsoft.com/office/drawing/2014/main" id="{EA0A2BF8-0626-D951-A0F6-9BE91CC10FA3}"/>
              </a:ext>
            </a:extLst>
          </p:cNvPr>
          <p:cNvPicPr>
            <a:picLocks noChangeAspect="1"/>
          </p:cNvPicPr>
          <p:nvPr/>
        </p:nvPicPr>
        <p:blipFill>
          <a:blip r:embed="rId2"/>
          <a:stretch>
            <a:fillRect/>
          </a:stretch>
        </p:blipFill>
        <p:spPr>
          <a:xfrm>
            <a:off x="1542383" y="660569"/>
            <a:ext cx="8706518" cy="6122313"/>
          </a:xfrm>
          <a:prstGeom prst="rect">
            <a:avLst/>
          </a:prstGeom>
        </p:spPr>
      </p:pic>
    </p:spTree>
    <p:extLst>
      <p:ext uri="{BB962C8B-B14F-4D97-AF65-F5344CB8AC3E}">
        <p14:creationId xmlns:p14="http://schemas.microsoft.com/office/powerpoint/2010/main" val="511234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E60B62-C830-849B-8AE3-6EA6C4FEBB88}"/>
              </a:ext>
            </a:extLst>
          </p:cNvPr>
          <p:cNvPicPr>
            <a:picLocks noChangeAspect="1"/>
          </p:cNvPicPr>
          <p:nvPr/>
        </p:nvPicPr>
        <p:blipFill>
          <a:blip r:embed="rId2"/>
          <a:stretch>
            <a:fillRect/>
          </a:stretch>
        </p:blipFill>
        <p:spPr>
          <a:xfrm>
            <a:off x="1410789" y="714103"/>
            <a:ext cx="9762308" cy="6143897"/>
          </a:xfrm>
          <a:prstGeom prst="rect">
            <a:avLst/>
          </a:prstGeom>
        </p:spPr>
      </p:pic>
      <p:sp>
        <p:nvSpPr>
          <p:cNvPr id="2" name="正方形/長方形 1">
            <a:extLst>
              <a:ext uri="{FF2B5EF4-FFF2-40B4-BE49-F238E27FC236}">
                <a16:creationId xmlns:a16="http://schemas.microsoft.com/office/drawing/2014/main" id="{9467FDDB-BD12-4BF5-D8A7-F04D27509361}"/>
              </a:ext>
            </a:extLst>
          </p:cNvPr>
          <p:cNvSpPr/>
          <p:nvPr/>
        </p:nvSpPr>
        <p:spPr>
          <a:xfrm>
            <a:off x="6442841" y="3992976"/>
            <a:ext cx="4572000" cy="794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a:extLst>
              <a:ext uri="{FF2B5EF4-FFF2-40B4-BE49-F238E27FC236}">
                <a16:creationId xmlns:a16="http://schemas.microsoft.com/office/drawing/2014/main" id="{B4DB9121-E8CE-9F87-7E30-B84DBB74FB2B}"/>
              </a:ext>
            </a:extLst>
          </p:cNvPr>
          <p:cNvSpPr/>
          <p:nvPr/>
        </p:nvSpPr>
        <p:spPr>
          <a:xfrm>
            <a:off x="4456386" y="5213131"/>
            <a:ext cx="704193" cy="72521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6C13EA21-8F35-519B-3FA5-AFA1D36E9053}"/>
              </a:ext>
            </a:extLst>
          </p:cNvPr>
          <p:cNvSpPr txBox="1">
            <a:spLocks/>
          </p:cNvSpPr>
          <p:nvPr/>
        </p:nvSpPr>
        <p:spPr>
          <a:xfrm>
            <a:off x="-113212" y="174170"/>
            <a:ext cx="7062652" cy="47026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Noto Sans JP" panose="020B0200000000000000" pitchFamily="50" charset="-128"/>
                <a:ea typeface="Noto Sans JP" panose="020B02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2800" dirty="0">
                <a:solidFill>
                  <a:schemeClr val="tx1"/>
                </a:solidFill>
                <a:latin typeface="+mn-ea"/>
              </a:rPr>
              <a:t>【</a:t>
            </a:r>
            <a:r>
              <a:rPr lang="ja-JP" altLang="en-US" sz="2800" dirty="0">
                <a:solidFill>
                  <a:schemeClr val="tx1"/>
                </a:solidFill>
                <a:latin typeface="+mn-ea"/>
              </a:rPr>
              <a:t>図１６</a:t>
            </a:r>
            <a:r>
              <a:rPr lang="en-US" altLang="ja-JP" sz="2800" dirty="0">
                <a:solidFill>
                  <a:schemeClr val="tx1"/>
                </a:solidFill>
                <a:latin typeface="+mn-ea"/>
              </a:rPr>
              <a:t>】</a:t>
            </a:r>
            <a:r>
              <a:rPr lang="ja-JP" altLang="en-US" sz="2800" dirty="0">
                <a:solidFill>
                  <a:schemeClr val="tx1"/>
                </a:solidFill>
                <a:latin typeface="+mn-ea"/>
              </a:rPr>
              <a:t>一体的実施における保健事業</a:t>
            </a:r>
          </a:p>
        </p:txBody>
      </p:sp>
    </p:spTree>
    <p:extLst>
      <p:ext uri="{BB962C8B-B14F-4D97-AF65-F5344CB8AC3E}">
        <p14:creationId xmlns:p14="http://schemas.microsoft.com/office/powerpoint/2010/main" val="2691544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B9F4F9-A5B5-E869-760F-D9A60ABD8BE0}"/>
              </a:ext>
            </a:extLst>
          </p:cNvPr>
          <p:cNvSpPr>
            <a:spLocks noGrp="1"/>
          </p:cNvSpPr>
          <p:nvPr>
            <p:ph type="title"/>
          </p:nvPr>
        </p:nvSpPr>
        <p:spPr/>
        <p:txBody>
          <a:bodyPr>
            <a:normAutofit/>
          </a:bodyPr>
          <a:lstStyle/>
          <a:p>
            <a:r>
              <a:rPr lang="en-US" altLang="ja-JP" sz="3600" b="1" dirty="0">
                <a:latin typeface="+mn-ea"/>
                <a:ea typeface="+mn-ea"/>
              </a:rPr>
              <a:t>Ⅰ</a:t>
            </a:r>
            <a:r>
              <a:rPr lang="ja-JP" altLang="en-US" sz="3600" b="1" dirty="0">
                <a:latin typeface="+mn-ea"/>
                <a:ea typeface="+mn-ea"/>
              </a:rPr>
              <a:t>　フレイル予防活動５か年計画策定の背景</a:t>
            </a:r>
            <a:endParaRPr kumimoji="1" lang="ja-JP" altLang="en-US" sz="3600" b="1" dirty="0">
              <a:latin typeface="+mn-ea"/>
              <a:ea typeface="+mn-ea"/>
            </a:endParaRPr>
          </a:p>
        </p:txBody>
      </p:sp>
      <p:sp>
        <p:nvSpPr>
          <p:cNvPr id="3" name="コンテンツ プレースホルダー 2">
            <a:extLst>
              <a:ext uri="{FF2B5EF4-FFF2-40B4-BE49-F238E27FC236}">
                <a16:creationId xmlns:a16="http://schemas.microsoft.com/office/drawing/2014/main" id="{8B90E249-1F2A-0EFF-62DD-1D244BDC580C}"/>
              </a:ext>
            </a:extLst>
          </p:cNvPr>
          <p:cNvSpPr>
            <a:spLocks noGrp="1"/>
          </p:cNvSpPr>
          <p:nvPr>
            <p:ph idx="1"/>
          </p:nvPr>
        </p:nvSpPr>
        <p:spPr>
          <a:xfrm>
            <a:off x="838200" y="1489166"/>
            <a:ext cx="10515600" cy="5181600"/>
          </a:xfrm>
        </p:spPr>
        <p:txBody>
          <a:bodyPr>
            <a:normAutofit fontScale="85000" lnSpcReduction="20000"/>
          </a:bodyPr>
          <a:lstStyle/>
          <a:p>
            <a:pPr marL="0" indent="0">
              <a:buNone/>
            </a:pPr>
            <a:r>
              <a:rPr lang="ja-JP" altLang="en-US" b="1" dirty="0">
                <a:latin typeface="+mn-ea"/>
              </a:rPr>
              <a:t>１．</a:t>
            </a:r>
            <a:r>
              <a:rPr kumimoji="1" lang="ja-JP" altLang="en-US" b="1" dirty="0">
                <a:latin typeface="+mn-ea"/>
              </a:rPr>
              <a:t>フレイル予防のポピュレーションアプローチの意義</a:t>
            </a:r>
            <a:endParaRPr kumimoji="1" lang="en-US" altLang="ja-JP" b="1" dirty="0">
              <a:latin typeface="+mn-ea"/>
            </a:endParaRPr>
          </a:p>
          <a:p>
            <a:pPr marL="0" indent="0">
              <a:buNone/>
            </a:pPr>
            <a:r>
              <a:rPr lang="ja-JP" altLang="en-US" b="1" dirty="0">
                <a:latin typeface="+mn-ea"/>
              </a:rPr>
              <a:t>（１）超高齢人口減少社会の到来</a:t>
            </a:r>
            <a:r>
              <a:rPr lang="en-US" altLang="ja-JP" b="1" dirty="0">
                <a:latin typeface="+mn-ea"/>
              </a:rPr>
              <a:t>【</a:t>
            </a:r>
            <a:r>
              <a:rPr lang="ja-JP" altLang="en-US" b="1" dirty="0">
                <a:latin typeface="+mn-ea"/>
              </a:rPr>
              <a:t>図１．２</a:t>
            </a:r>
            <a:r>
              <a:rPr lang="en-US" altLang="ja-JP" b="1" dirty="0">
                <a:latin typeface="+mn-ea"/>
              </a:rPr>
              <a:t>】</a:t>
            </a:r>
          </a:p>
          <a:p>
            <a:pPr marL="0" indent="0">
              <a:buNone/>
            </a:pPr>
            <a:r>
              <a:rPr lang="ja-JP" altLang="en-US" b="1" dirty="0">
                <a:latin typeface="+mn-ea"/>
              </a:rPr>
              <a:t>（２）ポピュレーションアプローチの意義</a:t>
            </a:r>
            <a:r>
              <a:rPr lang="en-US" altLang="ja-JP" b="1" dirty="0">
                <a:latin typeface="+mn-ea"/>
              </a:rPr>
              <a:t>【</a:t>
            </a:r>
            <a:r>
              <a:rPr lang="ja-JP" altLang="en-US" b="1" dirty="0">
                <a:latin typeface="+mn-ea"/>
              </a:rPr>
              <a:t>図３，４，５，６</a:t>
            </a:r>
            <a:r>
              <a:rPr lang="en-US" altLang="ja-JP" b="1" dirty="0">
                <a:latin typeface="+mn-ea"/>
              </a:rPr>
              <a:t>】</a:t>
            </a:r>
          </a:p>
          <a:p>
            <a:pPr marL="0" indent="0">
              <a:buNone/>
            </a:pPr>
            <a:r>
              <a:rPr lang="ja-JP" altLang="en-US" b="1" dirty="0">
                <a:latin typeface="+mn-ea"/>
              </a:rPr>
              <a:t>　　ー健常と要介護の中間、多面性、可逆性（病気ではない）</a:t>
            </a:r>
            <a:endParaRPr lang="en-US" altLang="ja-JP" b="1" dirty="0">
              <a:latin typeface="+mn-ea"/>
            </a:endParaRPr>
          </a:p>
          <a:p>
            <a:pPr marL="0" indent="0">
              <a:buNone/>
            </a:pPr>
            <a:r>
              <a:rPr lang="ja-JP" altLang="en-US" b="1" dirty="0">
                <a:latin typeface="+mn-ea"/>
              </a:rPr>
              <a:t>　　ー自助、互助が基本（薬はない）</a:t>
            </a:r>
            <a:endParaRPr lang="en-US" altLang="ja-JP" b="1" dirty="0">
              <a:latin typeface="+mn-ea"/>
            </a:endParaRPr>
          </a:p>
          <a:p>
            <a:pPr marL="0" indent="0">
              <a:buNone/>
            </a:pPr>
            <a:r>
              <a:rPr lang="ja-JP" altLang="en-US" b="1" dirty="0">
                <a:latin typeface="+mn-ea"/>
              </a:rPr>
              <a:t>　　ー産業界の位置付け（自助、互助のパートナー）</a:t>
            </a:r>
            <a:endParaRPr kumimoji="1" lang="en-US" altLang="ja-JP" b="1" dirty="0">
              <a:latin typeface="+mn-ea"/>
            </a:endParaRPr>
          </a:p>
          <a:p>
            <a:pPr marL="0" indent="0">
              <a:buNone/>
            </a:pPr>
            <a:r>
              <a:rPr kumimoji="1" lang="ja-JP" altLang="en-US" b="1" dirty="0">
                <a:latin typeface="+mn-ea"/>
              </a:rPr>
              <a:t>（３）</a:t>
            </a:r>
            <a:r>
              <a:rPr lang="ja-JP" altLang="en-US" b="1" dirty="0">
                <a:latin typeface="+mn-ea"/>
              </a:rPr>
              <a:t>ポピュレーションアプローチの効果</a:t>
            </a:r>
            <a:r>
              <a:rPr lang="en-US" altLang="ja-JP" b="1" dirty="0">
                <a:latin typeface="+mn-ea"/>
              </a:rPr>
              <a:t>【</a:t>
            </a:r>
            <a:r>
              <a:rPr lang="ja-JP" altLang="en-US" b="1" dirty="0">
                <a:latin typeface="+mn-ea"/>
              </a:rPr>
              <a:t>図７</a:t>
            </a:r>
            <a:r>
              <a:rPr lang="en-US" altLang="ja-JP" b="1" dirty="0">
                <a:latin typeface="+mn-ea"/>
              </a:rPr>
              <a:t>】</a:t>
            </a:r>
          </a:p>
          <a:p>
            <a:pPr marL="0" indent="0">
              <a:buNone/>
            </a:pPr>
            <a:r>
              <a:rPr kumimoji="1" lang="ja-JP" altLang="en-US" b="1" dirty="0">
                <a:latin typeface="+mn-ea"/>
              </a:rPr>
              <a:t>　　ー無関心層等も捉えた一次予防とゼロ次予防の組み合わせ</a:t>
            </a:r>
            <a:endParaRPr kumimoji="1" lang="en-US" altLang="ja-JP" b="1" dirty="0">
              <a:latin typeface="+mn-ea"/>
            </a:endParaRPr>
          </a:p>
          <a:p>
            <a:pPr marL="0" indent="0">
              <a:buNone/>
            </a:pPr>
            <a:r>
              <a:rPr kumimoji="1" lang="ja-JP" altLang="en-US" b="1" dirty="0">
                <a:latin typeface="+mn-ea"/>
              </a:rPr>
              <a:t>２．フレイル予防推進会議の意義と</a:t>
            </a:r>
            <a:r>
              <a:rPr kumimoji="1" lang="en-US" altLang="ja-JP" b="1" dirty="0">
                <a:latin typeface="+mn-ea"/>
              </a:rPr>
              <a:t>JFA</a:t>
            </a:r>
            <a:r>
              <a:rPr kumimoji="1" lang="ja-JP" altLang="en-US" b="1" dirty="0">
                <a:latin typeface="+mn-ea"/>
              </a:rPr>
              <a:t>の位置付けについて</a:t>
            </a:r>
            <a:r>
              <a:rPr kumimoji="1" lang="en-US" altLang="ja-JP" b="1" dirty="0">
                <a:latin typeface="+mn-ea"/>
              </a:rPr>
              <a:t>【</a:t>
            </a:r>
            <a:r>
              <a:rPr kumimoji="1" lang="ja-JP" altLang="en-US" b="1" dirty="0">
                <a:latin typeface="+mn-ea"/>
              </a:rPr>
              <a:t>図８、９</a:t>
            </a:r>
            <a:r>
              <a:rPr kumimoji="1" lang="en-US" altLang="ja-JP" b="1" dirty="0">
                <a:latin typeface="+mn-ea"/>
              </a:rPr>
              <a:t>】</a:t>
            </a:r>
          </a:p>
          <a:p>
            <a:pPr marL="0" indent="0">
              <a:buNone/>
            </a:pPr>
            <a:r>
              <a:rPr lang="ja-JP" altLang="en-US" b="1" dirty="0">
                <a:latin typeface="+mn-ea"/>
              </a:rPr>
              <a:t>（１）産官連携の意義</a:t>
            </a:r>
            <a:endParaRPr lang="en-US" altLang="ja-JP" b="1" dirty="0">
              <a:latin typeface="+mn-ea"/>
            </a:endParaRPr>
          </a:p>
          <a:p>
            <a:pPr marL="0" indent="0">
              <a:buNone/>
            </a:pPr>
            <a:r>
              <a:rPr lang="ja-JP" altLang="en-US" b="1" dirty="0">
                <a:latin typeface="+mn-ea"/>
              </a:rPr>
              <a:t>　　ー政策効果面から見ても、産官連携は不可欠</a:t>
            </a:r>
            <a:endParaRPr lang="en-US" altLang="ja-JP" b="1" dirty="0">
              <a:latin typeface="+mn-ea"/>
            </a:endParaRPr>
          </a:p>
          <a:p>
            <a:pPr marL="0" indent="0">
              <a:buNone/>
            </a:pPr>
            <a:r>
              <a:rPr kumimoji="1" lang="ja-JP" altLang="en-US" b="1" dirty="0">
                <a:latin typeface="+mn-ea"/>
              </a:rPr>
              <a:t>（２）</a:t>
            </a:r>
            <a:r>
              <a:rPr kumimoji="1" lang="en-US" altLang="ja-JP" b="1" dirty="0">
                <a:latin typeface="+mn-ea"/>
              </a:rPr>
              <a:t>JFA</a:t>
            </a:r>
            <a:r>
              <a:rPr kumimoji="1" lang="ja-JP" altLang="en-US" b="1" dirty="0">
                <a:latin typeface="+mn-ea"/>
              </a:rPr>
              <a:t>の位置付け</a:t>
            </a:r>
            <a:endParaRPr kumimoji="1" lang="en-US" altLang="ja-JP" b="1" dirty="0">
              <a:latin typeface="+mn-ea"/>
            </a:endParaRPr>
          </a:p>
          <a:p>
            <a:pPr marL="0" indent="0">
              <a:buNone/>
            </a:pPr>
            <a:r>
              <a:rPr lang="ja-JP" altLang="en-US" b="1" dirty="0">
                <a:latin typeface="+mn-ea"/>
              </a:rPr>
              <a:t>　　ー産業界全体の窓口</a:t>
            </a:r>
            <a:endParaRPr kumimoji="1" lang="en-US" altLang="ja-JP" b="1" dirty="0">
              <a:latin typeface="+mn-ea"/>
            </a:endParaRPr>
          </a:p>
          <a:p>
            <a:pPr marL="0" indent="0">
              <a:buNone/>
            </a:pPr>
            <a:endParaRPr lang="en-US" altLang="ja-JP" dirty="0"/>
          </a:p>
        </p:txBody>
      </p:sp>
    </p:spTree>
    <p:extLst>
      <p:ext uri="{BB962C8B-B14F-4D97-AF65-F5344CB8AC3E}">
        <p14:creationId xmlns:p14="http://schemas.microsoft.com/office/powerpoint/2010/main" val="149540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D56BC91F-DB7A-0210-80C2-DF8991A29E97}"/>
              </a:ext>
            </a:extLst>
          </p:cNvPr>
          <p:cNvSpPr txBox="1"/>
          <p:nvPr/>
        </p:nvSpPr>
        <p:spPr>
          <a:xfrm>
            <a:off x="3895236" y="2173167"/>
            <a:ext cx="3271012" cy="338554"/>
          </a:xfrm>
          <a:prstGeom prst="rect">
            <a:avLst/>
          </a:prstGeom>
          <a:solidFill>
            <a:srgbClr val="FF0000"/>
          </a:solidFill>
        </p:spPr>
        <p:txBody>
          <a:bodyPr wrap="square" rtlCol="0">
            <a:spAutoFit/>
          </a:bodyPr>
          <a:lstStyle/>
          <a:p>
            <a:r>
              <a:rPr kumimoji="1" lang="ja-JP" altLang="en-US" sz="1600" dirty="0">
                <a:solidFill>
                  <a:schemeClr val="bg1"/>
                </a:solidFill>
                <a:latin typeface="HGPｺﾞｼｯｸE" panose="020B0900000000000000" pitchFamily="50" charset="-128"/>
                <a:ea typeface="HGPｺﾞｼｯｸE" panose="020B0900000000000000" pitchFamily="50" charset="-128"/>
              </a:rPr>
              <a:t>住民がフレイルの概念を学ぶ・知る</a:t>
            </a:r>
          </a:p>
        </p:txBody>
      </p:sp>
      <p:sp>
        <p:nvSpPr>
          <p:cNvPr id="31" name="テキスト ボックス 30">
            <a:extLst>
              <a:ext uri="{FF2B5EF4-FFF2-40B4-BE49-F238E27FC236}">
                <a16:creationId xmlns:a16="http://schemas.microsoft.com/office/drawing/2014/main" id="{FEA0AF01-4D78-E542-8169-27790617750E}"/>
              </a:ext>
            </a:extLst>
          </p:cNvPr>
          <p:cNvSpPr txBox="1"/>
          <p:nvPr/>
        </p:nvSpPr>
        <p:spPr>
          <a:xfrm>
            <a:off x="3189022" y="1265657"/>
            <a:ext cx="5139879" cy="646331"/>
          </a:xfrm>
          <a:prstGeom prst="rect">
            <a:avLst/>
          </a:prstGeom>
          <a:noFill/>
        </p:spPr>
        <p:txBody>
          <a:bodyPr wrap="square">
            <a:spAutoFit/>
          </a:bodyPr>
          <a:lstStyle/>
          <a:p>
            <a:r>
              <a:rPr lang="ja-JP" altLang="en-US" b="1" dirty="0">
                <a:solidFill>
                  <a:srgbClr val="00B0F0"/>
                </a:solidFill>
                <a:latin typeface="HG丸ｺﾞｼｯｸM-PRO" panose="020F0600000000000000" pitchFamily="50" charset="-128"/>
                <a:ea typeface="HG丸ｺﾞｼｯｸM-PRO" panose="020F0600000000000000" pitchFamily="50" charset="-128"/>
              </a:rPr>
              <a:t>住民同士での自助・互助による健幸長寿まちづくり</a:t>
            </a:r>
            <a:r>
              <a:rPr lang="en-US" altLang="ja-JP" b="1" dirty="0">
                <a:solidFill>
                  <a:srgbClr val="00B0F0"/>
                </a:solidFill>
                <a:latin typeface="HG丸ｺﾞｼｯｸM-PRO" panose="020F0600000000000000" pitchFamily="50" charset="-128"/>
                <a:ea typeface="HG丸ｺﾞｼｯｸM-PRO" panose="020F0600000000000000" pitchFamily="50" charset="-128"/>
              </a:rPr>
              <a:t>〜</a:t>
            </a:r>
            <a:r>
              <a:rPr lang="ja-JP" altLang="en-US" b="1" dirty="0">
                <a:solidFill>
                  <a:srgbClr val="00B0F0"/>
                </a:solidFill>
                <a:latin typeface="HG丸ｺﾞｼｯｸM-PRO" panose="020F0600000000000000" pitchFamily="50" charset="-128"/>
                <a:ea typeface="HG丸ｺﾞｼｯｸM-PRO" panose="020F0600000000000000" pitchFamily="50" charset="-128"/>
              </a:rPr>
              <a:t>自分たちで未来を創る・地域を守る</a:t>
            </a:r>
            <a:r>
              <a:rPr lang="en-US" altLang="ja-JP" b="1" dirty="0">
                <a:solidFill>
                  <a:srgbClr val="00B0F0"/>
                </a:solidFill>
                <a:latin typeface="HG丸ｺﾞｼｯｸM-PRO" panose="020F0600000000000000" pitchFamily="50" charset="-128"/>
                <a:ea typeface="HG丸ｺﾞｼｯｸM-PRO" panose="020F0600000000000000" pitchFamily="50" charset="-128"/>
              </a:rPr>
              <a:t>〜</a:t>
            </a:r>
            <a:endParaRPr lang="ja-JP" altLang="en-US" b="1" dirty="0">
              <a:solidFill>
                <a:srgbClr val="00B0F0"/>
              </a:solidFill>
              <a:latin typeface="HG丸ｺﾞｼｯｸM-PRO" panose="020F0600000000000000" pitchFamily="50" charset="-128"/>
              <a:ea typeface="HG丸ｺﾞｼｯｸM-PRO" panose="020F0600000000000000" pitchFamily="50" charset="-128"/>
            </a:endParaRPr>
          </a:p>
        </p:txBody>
      </p:sp>
      <p:sp>
        <p:nvSpPr>
          <p:cNvPr id="37" name="テキスト ボックス 36">
            <a:extLst>
              <a:ext uri="{FF2B5EF4-FFF2-40B4-BE49-F238E27FC236}">
                <a16:creationId xmlns:a16="http://schemas.microsoft.com/office/drawing/2014/main" id="{0209F38D-9707-C39D-A9FF-1096FDD9270C}"/>
              </a:ext>
            </a:extLst>
          </p:cNvPr>
          <p:cNvSpPr txBox="1"/>
          <p:nvPr/>
        </p:nvSpPr>
        <p:spPr>
          <a:xfrm>
            <a:off x="3449687" y="2724906"/>
            <a:ext cx="4585447" cy="2246769"/>
          </a:xfrm>
          <a:prstGeom prst="rect">
            <a:avLst/>
          </a:prstGeom>
          <a:solidFill>
            <a:srgbClr val="92D050"/>
          </a:solidFill>
        </p:spPr>
        <p:txBody>
          <a:bodyPr wrap="square">
            <a:spAutoFit/>
          </a:bodyPr>
          <a:lstStyle/>
          <a:p>
            <a:r>
              <a:rPr lang="ja-JP" altLang="en-US" sz="1400" dirty="0">
                <a:latin typeface="HG丸ｺﾞｼｯｸM-PRO" panose="020F0600000000000000" pitchFamily="50" charset="-128"/>
                <a:ea typeface="HG丸ｺﾞｼｯｸM-PRO" panose="020F0600000000000000" pitchFamily="50" charset="-128"/>
              </a:rPr>
              <a:t>「フレイル」の概念を知り、「健康寿命と平均寿命の差を縮めるために必要なことは、自分自身の意識と行動を変えることだ」と理解したサポーターは、フレイルチェック活動が「何よりも自分のためであった」ことに気づき、「サポーターも、チェックを受ける人も、笑い合いながら、励まし合いながらフレイルを自分事化していく」活動の本質を理解した。そして、「もっと学び、よいことはみんなと分かち合いたい」と発言し、行動するなど、サポーターのエンパワメントが高まり始めた</a:t>
            </a:r>
          </a:p>
        </p:txBody>
      </p:sp>
      <p:grpSp>
        <p:nvGrpSpPr>
          <p:cNvPr id="51" name="グループ化 50">
            <a:extLst>
              <a:ext uri="{FF2B5EF4-FFF2-40B4-BE49-F238E27FC236}">
                <a16:creationId xmlns:a16="http://schemas.microsoft.com/office/drawing/2014/main" id="{88FDCF82-2DB3-382C-CD71-C42090F07BED}"/>
              </a:ext>
            </a:extLst>
          </p:cNvPr>
          <p:cNvGrpSpPr/>
          <p:nvPr/>
        </p:nvGrpSpPr>
        <p:grpSpPr>
          <a:xfrm>
            <a:off x="4195483" y="409302"/>
            <a:ext cx="2739062" cy="830997"/>
            <a:chOff x="4195483" y="244116"/>
            <a:chExt cx="2739062" cy="1019719"/>
          </a:xfrm>
        </p:grpSpPr>
        <p:pic>
          <p:nvPicPr>
            <p:cNvPr id="4" name="図 3">
              <a:extLst>
                <a:ext uri="{FF2B5EF4-FFF2-40B4-BE49-F238E27FC236}">
                  <a16:creationId xmlns:a16="http://schemas.microsoft.com/office/drawing/2014/main" id="{A3C977C1-9C87-3DE5-8A01-7C976A4F8F50}"/>
                </a:ext>
              </a:extLst>
            </p:cNvPr>
            <p:cNvPicPr>
              <a:picLocks noChangeAspect="1"/>
            </p:cNvPicPr>
            <p:nvPr/>
          </p:nvPicPr>
          <p:blipFill>
            <a:blip r:embed="rId2"/>
            <a:stretch>
              <a:fillRect/>
            </a:stretch>
          </p:blipFill>
          <p:spPr>
            <a:xfrm>
              <a:off x="4195483" y="346112"/>
              <a:ext cx="2457853" cy="704386"/>
            </a:xfrm>
            <a:prstGeom prst="rect">
              <a:avLst/>
            </a:prstGeom>
          </p:spPr>
        </p:pic>
        <p:sp>
          <p:nvSpPr>
            <p:cNvPr id="50" name="テキスト ボックス 49">
              <a:extLst>
                <a:ext uri="{FF2B5EF4-FFF2-40B4-BE49-F238E27FC236}">
                  <a16:creationId xmlns:a16="http://schemas.microsoft.com/office/drawing/2014/main" id="{BD762C5F-34AE-FCCD-56AD-F87FD626C4B6}"/>
                </a:ext>
              </a:extLst>
            </p:cNvPr>
            <p:cNvSpPr txBox="1"/>
            <p:nvPr/>
          </p:nvSpPr>
          <p:spPr>
            <a:xfrm>
              <a:off x="4845079" y="244116"/>
              <a:ext cx="2089466" cy="1019719"/>
            </a:xfrm>
            <a:prstGeom prst="rect">
              <a:avLst/>
            </a:prstGeom>
            <a:solidFill>
              <a:schemeClr val="bg1"/>
            </a:solidFill>
          </p:spPr>
          <p:txBody>
            <a:bodyPr wrap="square" rtlCol="0">
              <a:spAutoFit/>
            </a:bodyPr>
            <a:lstStyle/>
            <a:p>
              <a:r>
                <a:rPr kumimoji="1" lang="ja-JP" altLang="en-US" sz="1600" b="1" dirty="0">
                  <a:latin typeface="HG丸ｺﾞｼｯｸM-PRO" panose="020F0600000000000000" pitchFamily="50" charset="-128"/>
                  <a:ea typeface="HG丸ｺﾞｼｯｸM-PRO" panose="020F0600000000000000" pitchFamily="50" charset="-128"/>
                </a:rPr>
                <a:t>山、川、人ー</a:t>
              </a:r>
              <a:endParaRPr kumimoji="1" lang="en-US" altLang="ja-JP" sz="1600" b="1" dirty="0">
                <a:latin typeface="HG丸ｺﾞｼｯｸM-PRO" panose="020F0600000000000000" pitchFamily="50" charset="-128"/>
                <a:ea typeface="HG丸ｺﾞｼｯｸM-PRO" panose="020F0600000000000000" pitchFamily="50" charset="-128"/>
              </a:endParaRPr>
            </a:p>
            <a:p>
              <a:r>
                <a:rPr lang="ja-JP" altLang="en-US" sz="3200" b="1" dirty="0">
                  <a:latin typeface="HG丸ｺﾞｼｯｸM-PRO" panose="020F0600000000000000" pitchFamily="50" charset="-128"/>
                  <a:ea typeface="HG丸ｺﾞｼｯｸM-PRO" panose="020F0600000000000000" pitchFamily="50" charset="-128"/>
                </a:rPr>
                <a:t>仁淀川町</a:t>
              </a:r>
              <a:endParaRPr kumimoji="1" lang="ja-JP" altLang="en-US" sz="3200" b="1" dirty="0">
                <a:latin typeface="HG丸ｺﾞｼｯｸM-PRO" panose="020F0600000000000000" pitchFamily="50" charset="-128"/>
                <a:ea typeface="HG丸ｺﾞｼｯｸM-PRO" panose="020F0600000000000000" pitchFamily="50" charset="-128"/>
              </a:endParaRPr>
            </a:p>
          </p:txBody>
        </p:sp>
      </p:grpSp>
      <p:sp>
        <p:nvSpPr>
          <p:cNvPr id="2" name="四角形: 角を丸くする 1">
            <a:extLst>
              <a:ext uri="{FF2B5EF4-FFF2-40B4-BE49-F238E27FC236}">
                <a16:creationId xmlns:a16="http://schemas.microsoft.com/office/drawing/2014/main" id="{1F519A25-44FD-3B8E-9335-0EA6300A2B3D}"/>
              </a:ext>
            </a:extLst>
          </p:cNvPr>
          <p:cNvSpPr/>
          <p:nvPr/>
        </p:nvSpPr>
        <p:spPr>
          <a:xfrm>
            <a:off x="3127992" y="2014990"/>
            <a:ext cx="5209184" cy="3210744"/>
          </a:xfrm>
          <a:prstGeom prst="roundRect">
            <a:avLst>
              <a:gd name="adj" fmla="val 620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1D19338-BCBF-A645-D837-0CE73F7AC532}"/>
              </a:ext>
            </a:extLst>
          </p:cNvPr>
          <p:cNvSpPr txBox="1"/>
          <p:nvPr/>
        </p:nvSpPr>
        <p:spPr>
          <a:xfrm>
            <a:off x="216778" y="17626"/>
            <a:ext cx="6793848" cy="523220"/>
          </a:xfrm>
          <a:prstGeom prst="rect">
            <a:avLst/>
          </a:prstGeom>
          <a:noFill/>
          <a:ln>
            <a:solidFill>
              <a:schemeClr val="tx1"/>
            </a:solidFill>
          </a:ln>
        </p:spPr>
        <p:txBody>
          <a:bodyPr wrap="none" rtlCol="0">
            <a:spAutoFit/>
          </a:bodyPr>
          <a:lstStyle/>
          <a:p>
            <a:r>
              <a:rPr kumimoji="1" lang="en-US" altLang="ja-JP" sz="2800" dirty="0">
                <a:latin typeface="Meiryo UI" panose="020B0604030504040204" pitchFamily="50" charset="-128"/>
                <a:ea typeface="Meiryo UI" panose="020B0604030504040204" pitchFamily="50" charset="-128"/>
              </a:rPr>
              <a:t>【</a:t>
            </a:r>
            <a:r>
              <a:rPr kumimoji="1" lang="ja-JP" altLang="en-US" sz="2800" dirty="0">
                <a:latin typeface="Meiryo UI" panose="020B0604030504040204" pitchFamily="50" charset="-128"/>
                <a:ea typeface="Meiryo UI" panose="020B0604030504040204" pitchFamily="50" charset="-128"/>
              </a:rPr>
              <a:t>図</a:t>
            </a:r>
            <a:r>
              <a:rPr lang="ja-JP" altLang="en-US" sz="2800" dirty="0">
                <a:latin typeface="Meiryo UI" panose="020B0604030504040204" pitchFamily="50" charset="-128"/>
                <a:ea typeface="Meiryo UI" panose="020B0604030504040204" pitchFamily="50" charset="-128"/>
              </a:rPr>
              <a:t>１７</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フレイル予防を通したまちづくりの流れ</a:t>
            </a:r>
            <a:endParaRPr kumimoji="1" lang="ja-JP" altLang="en-US" sz="280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15B27E9-C22B-FDED-DB8D-EEDF80217756}"/>
              </a:ext>
            </a:extLst>
          </p:cNvPr>
          <p:cNvPicPr>
            <a:picLocks noChangeAspect="1"/>
          </p:cNvPicPr>
          <p:nvPr/>
        </p:nvPicPr>
        <p:blipFill>
          <a:blip r:embed="rId3"/>
          <a:stretch>
            <a:fillRect/>
          </a:stretch>
        </p:blipFill>
        <p:spPr>
          <a:xfrm>
            <a:off x="192916" y="1010974"/>
            <a:ext cx="2484342" cy="4343528"/>
          </a:xfrm>
          <a:prstGeom prst="rect">
            <a:avLst/>
          </a:prstGeom>
        </p:spPr>
      </p:pic>
      <p:pic>
        <p:nvPicPr>
          <p:cNvPr id="8" name="図 7">
            <a:extLst>
              <a:ext uri="{FF2B5EF4-FFF2-40B4-BE49-F238E27FC236}">
                <a16:creationId xmlns:a16="http://schemas.microsoft.com/office/drawing/2014/main" id="{78AF6380-AD3F-928E-F190-87CC87333EC8}"/>
              </a:ext>
            </a:extLst>
          </p:cNvPr>
          <p:cNvPicPr>
            <a:picLocks noChangeAspect="1"/>
          </p:cNvPicPr>
          <p:nvPr/>
        </p:nvPicPr>
        <p:blipFill>
          <a:blip r:embed="rId4"/>
          <a:stretch>
            <a:fillRect/>
          </a:stretch>
        </p:blipFill>
        <p:spPr>
          <a:xfrm>
            <a:off x="3481755" y="5375901"/>
            <a:ext cx="8018853" cy="1482099"/>
          </a:xfrm>
          <a:prstGeom prst="rect">
            <a:avLst/>
          </a:prstGeom>
        </p:spPr>
      </p:pic>
      <p:pic>
        <p:nvPicPr>
          <p:cNvPr id="12" name="図 11">
            <a:extLst>
              <a:ext uri="{FF2B5EF4-FFF2-40B4-BE49-F238E27FC236}">
                <a16:creationId xmlns:a16="http://schemas.microsoft.com/office/drawing/2014/main" id="{BB05F718-744F-A713-24D3-FA7D5D822972}"/>
              </a:ext>
            </a:extLst>
          </p:cNvPr>
          <p:cNvPicPr>
            <a:picLocks noChangeAspect="1"/>
          </p:cNvPicPr>
          <p:nvPr/>
        </p:nvPicPr>
        <p:blipFill>
          <a:blip r:embed="rId5"/>
          <a:stretch>
            <a:fillRect/>
          </a:stretch>
        </p:blipFill>
        <p:spPr>
          <a:xfrm>
            <a:off x="1066729" y="5682195"/>
            <a:ext cx="2314637" cy="841698"/>
          </a:xfrm>
          <a:prstGeom prst="rect">
            <a:avLst/>
          </a:prstGeom>
        </p:spPr>
      </p:pic>
      <p:pic>
        <p:nvPicPr>
          <p:cNvPr id="14" name="図 13">
            <a:extLst>
              <a:ext uri="{FF2B5EF4-FFF2-40B4-BE49-F238E27FC236}">
                <a16:creationId xmlns:a16="http://schemas.microsoft.com/office/drawing/2014/main" id="{0BF5E5E2-5CD0-0D9B-CE69-2D1EA2601907}"/>
              </a:ext>
            </a:extLst>
          </p:cNvPr>
          <p:cNvPicPr>
            <a:picLocks noChangeAspect="1"/>
          </p:cNvPicPr>
          <p:nvPr/>
        </p:nvPicPr>
        <p:blipFill>
          <a:blip r:embed="rId6"/>
          <a:stretch>
            <a:fillRect/>
          </a:stretch>
        </p:blipFill>
        <p:spPr>
          <a:xfrm>
            <a:off x="8676846" y="640892"/>
            <a:ext cx="2639740" cy="4726811"/>
          </a:xfrm>
          <a:prstGeom prst="rect">
            <a:avLst/>
          </a:prstGeom>
        </p:spPr>
      </p:pic>
    </p:spTree>
    <p:extLst>
      <p:ext uri="{BB962C8B-B14F-4D97-AF65-F5344CB8AC3E}">
        <p14:creationId xmlns:p14="http://schemas.microsoft.com/office/powerpoint/2010/main" val="1200852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D6611E9-D64B-8660-2CCE-CB798FDD7D64}"/>
              </a:ext>
            </a:extLst>
          </p:cNvPr>
          <p:cNvGrpSpPr>
            <a:grpSpLocks noChangeAspect="1"/>
          </p:cNvGrpSpPr>
          <p:nvPr/>
        </p:nvGrpSpPr>
        <p:grpSpPr bwMode="auto">
          <a:xfrm>
            <a:off x="0" y="0"/>
            <a:ext cx="12192000" cy="6858000"/>
            <a:chOff x="0" y="0"/>
            <a:chExt cx="7680" cy="4320"/>
          </a:xfrm>
        </p:grpSpPr>
        <p:sp>
          <p:nvSpPr>
            <p:cNvPr id="5" name="AutoShape 3">
              <a:extLst>
                <a:ext uri="{FF2B5EF4-FFF2-40B4-BE49-F238E27FC236}">
                  <a16:creationId xmlns:a16="http://schemas.microsoft.com/office/drawing/2014/main" id="{B7FC0762-B28E-FF87-94A5-3522A94A92B8}"/>
                </a:ext>
              </a:extLst>
            </p:cNvPr>
            <p:cNvSpPr>
              <a:spLocks noChangeAspect="1" noChangeArrowheads="1" noTextEdit="1"/>
            </p:cNvSpPr>
            <p:nvPr/>
          </p:nvSpPr>
          <p:spPr bwMode="auto">
            <a:xfrm>
              <a:off x="0" y="0"/>
              <a:ext cx="76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2053" name="Picture 5">
              <a:extLst>
                <a:ext uri="{FF2B5EF4-FFF2-40B4-BE49-F238E27FC236}">
                  <a16:creationId xmlns:a16="http://schemas.microsoft.com/office/drawing/2014/main" id="{EBA7AE6D-3518-C247-F066-EAABE06B20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82"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スライド番号プレースホルダー 2">
            <a:extLst>
              <a:ext uri="{FF2B5EF4-FFF2-40B4-BE49-F238E27FC236}">
                <a16:creationId xmlns:a16="http://schemas.microsoft.com/office/drawing/2014/main" id="{5003D9B4-174A-9DF8-7A33-7C47EDFEAFA6}"/>
              </a:ext>
            </a:extLst>
          </p:cNvPr>
          <p:cNvSpPr>
            <a:spLocks noGrp="1"/>
          </p:cNvSpPr>
          <p:nvPr>
            <p:ph type="sldNum" sz="quarter" idx="12"/>
          </p:nvPr>
        </p:nvSpPr>
        <p:spPr/>
        <p:txBody>
          <a:bodyPr/>
          <a:lstStyle/>
          <a:p>
            <a:fld id="{4133C7D3-04A8-48C0-B770-4B0F8D68F1D9}" type="slidenum">
              <a:rPr kumimoji="1" lang="ja-JP" altLang="en-US" smtClean="0"/>
              <a:t>21</a:t>
            </a:fld>
            <a:endParaRPr kumimoji="1" lang="ja-JP" altLang="en-US"/>
          </a:p>
        </p:txBody>
      </p:sp>
      <p:sp>
        <p:nvSpPr>
          <p:cNvPr id="4" name="フッター プレースホルダー 3">
            <a:extLst>
              <a:ext uri="{FF2B5EF4-FFF2-40B4-BE49-F238E27FC236}">
                <a16:creationId xmlns:a16="http://schemas.microsoft.com/office/drawing/2014/main" id="{3E3351AC-5F9E-D359-A4F9-07017D9AF0EA}"/>
              </a:ext>
            </a:extLst>
          </p:cNvPr>
          <p:cNvSpPr>
            <a:spLocks noGrp="1"/>
          </p:cNvSpPr>
          <p:nvPr>
            <p:ph type="ftr" sz="quarter" idx="11"/>
          </p:nvPr>
        </p:nvSpPr>
        <p:spPr>
          <a:xfrm>
            <a:off x="-64735" y="0"/>
            <a:ext cx="1804524" cy="493614"/>
          </a:xfrm>
        </p:spPr>
        <p:txBody>
          <a:bodyPr/>
          <a:lstStyle/>
          <a:p>
            <a:r>
              <a:rPr kumimoji="1" lang="en-US" altLang="ja-JP" sz="2400" b="1" dirty="0">
                <a:latin typeface="+mn-ea"/>
              </a:rPr>
              <a:t>【</a:t>
            </a:r>
            <a:r>
              <a:rPr kumimoji="1" lang="ja-JP" altLang="en-US" sz="2400" b="1" dirty="0">
                <a:latin typeface="+mn-ea"/>
              </a:rPr>
              <a:t>図１８</a:t>
            </a:r>
            <a:r>
              <a:rPr kumimoji="1" lang="en-US" altLang="ja-JP" sz="2400" b="1" dirty="0">
                <a:latin typeface="+mn-ea"/>
              </a:rPr>
              <a:t>】</a:t>
            </a:r>
            <a:endParaRPr kumimoji="1" lang="ja-JP" altLang="en-US" sz="2400" b="1" dirty="0">
              <a:latin typeface="+mn-ea"/>
            </a:endParaRPr>
          </a:p>
        </p:txBody>
      </p:sp>
    </p:spTree>
    <p:extLst>
      <p:ext uri="{BB962C8B-B14F-4D97-AF65-F5344CB8AC3E}">
        <p14:creationId xmlns:p14="http://schemas.microsoft.com/office/powerpoint/2010/main" val="380417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4" name="四角形 12"/>
          <p:cNvGraphicFramePr>
            <a:graphicFrameLocks noGrp="1"/>
          </p:cNvGraphicFramePr>
          <p:nvPr/>
        </p:nvGraphicFramePr>
        <p:xfrm>
          <a:off x="624623" y="960863"/>
          <a:ext cx="10710927" cy="4632960"/>
        </p:xfrm>
        <a:graphic>
          <a:graphicData uri="http://schemas.openxmlformats.org/drawingml/2006/table">
            <a:tbl>
              <a:tblPr firstRow="1" bandRow="1">
                <a:tableStyleId>{00A15C55-8517-42AA-B614-E9B94910E393}</a:tableStyleId>
              </a:tblPr>
              <a:tblGrid>
                <a:gridCol w="484876">
                  <a:extLst>
                    <a:ext uri="{9D8B030D-6E8A-4147-A177-3AD203B41FA5}">
                      <a16:colId xmlns:a16="http://schemas.microsoft.com/office/drawing/2014/main" val="20000"/>
                    </a:ext>
                  </a:extLst>
                </a:gridCol>
                <a:gridCol w="1100623">
                  <a:extLst>
                    <a:ext uri="{9D8B030D-6E8A-4147-A177-3AD203B41FA5}">
                      <a16:colId xmlns:a16="http://schemas.microsoft.com/office/drawing/2014/main" val="20001"/>
                    </a:ext>
                  </a:extLst>
                </a:gridCol>
                <a:gridCol w="2924366">
                  <a:extLst>
                    <a:ext uri="{9D8B030D-6E8A-4147-A177-3AD203B41FA5}">
                      <a16:colId xmlns:a16="http://schemas.microsoft.com/office/drawing/2014/main" val="20002"/>
                    </a:ext>
                  </a:extLst>
                </a:gridCol>
                <a:gridCol w="2865644">
                  <a:extLst>
                    <a:ext uri="{9D8B030D-6E8A-4147-A177-3AD203B41FA5}">
                      <a16:colId xmlns:a16="http://schemas.microsoft.com/office/drawing/2014/main" val="20003"/>
                    </a:ext>
                  </a:extLst>
                </a:gridCol>
                <a:gridCol w="3335418">
                  <a:extLst>
                    <a:ext uri="{9D8B030D-6E8A-4147-A177-3AD203B41FA5}">
                      <a16:colId xmlns:a16="http://schemas.microsoft.com/office/drawing/2014/main" val="20004"/>
                    </a:ext>
                  </a:extLst>
                </a:gridCol>
              </a:tblGrid>
              <a:tr h="248187">
                <a:tc gridSpan="2">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中拠点　　</a:t>
                      </a:r>
                    </a:p>
                  </a:txBody>
                  <a:tcPr marL="121920" marR="121920" marT="60960" marB="60960"/>
                </a:tc>
                <a:tc hMerge="1">
                  <a:txBody>
                    <a:bodyPr/>
                    <a:lstStyle/>
                    <a:p>
                      <a:pPr algn="ctr"/>
                      <a:endParaRPr kumimoji="1" lang="ja-JP" altLang="en-US" dirty="0"/>
                    </a:p>
                  </a:txBody>
                  <a:tcPr/>
                </a:tc>
                <a:tc>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A拠点【シェアハウス】</a:t>
                      </a:r>
                    </a:p>
                  </a:txBody>
                  <a:tcPr marL="121920" marR="121920" marT="60960" marB="60960"/>
                </a:tc>
                <a:tc>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B拠点【ケアハウス】</a:t>
                      </a:r>
                    </a:p>
                  </a:txBody>
                  <a:tcPr marL="121920" marR="121920" marT="60960" marB="60960"/>
                </a:tc>
                <a:tc>
                  <a:txBody>
                    <a:bodyPr/>
                    <a:lstStyle/>
                    <a:p>
                      <a:pPr algn="ctr"/>
                      <a:r>
                        <a:rPr kumimoji="1" lang="ja-JP" altLang="en-US" sz="1800" dirty="0">
                          <a:latin typeface="HG丸ｺﾞｼｯｸM-PRO" panose="020F0600000000000000" pitchFamily="50" charset="-128"/>
                          <a:ea typeface="HG丸ｺﾞｼｯｸM-PRO" panose="020F0600000000000000" pitchFamily="50" charset="-128"/>
                        </a:rPr>
                        <a:t>C拠点【地域まるごと特養】</a:t>
                      </a:r>
                    </a:p>
                  </a:txBody>
                  <a:tcPr marL="121920" marR="121920" marT="60960" marB="60960"/>
                </a:tc>
                <a:extLst>
                  <a:ext uri="{0D108BD9-81ED-4DB2-BD59-A6C34878D82A}">
                    <a16:rowId xmlns:a16="http://schemas.microsoft.com/office/drawing/2014/main" val="10000"/>
                  </a:ext>
                </a:extLst>
              </a:tr>
              <a:tr h="218404">
                <a:tc gridSpan="2">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目的</a:t>
                      </a:r>
                    </a:p>
                  </a:txBody>
                  <a:tcPr marL="121920" marR="121920" marT="60960" marB="60960"/>
                </a:tc>
                <a:tc hMerge="1">
                  <a:txBody>
                    <a:bodyPr/>
                    <a:lstStyle/>
                    <a:p>
                      <a:pPr algn="ctr"/>
                      <a:endParaRPr kumimoji="1" lang="ja-JP" altLang="en-US" dirty="0"/>
                    </a:p>
                  </a:txBody>
                  <a:tcPr/>
                </a:tc>
                <a:tc>
                  <a:txBody>
                    <a:bodyPr/>
                    <a:lstStyle/>
                    <a:p>
                      <a:r>
                        <a:rPr kumimoji="1" lang="ja-JP" altLang="en-US" sz="1600" dirty="0">
                          <a:latin typeface="HG丸ｺﾞｼｯｸM-PRO" panose="020F0600000000000000" pitchFamily="50" charset="-128"/>
                          <a:ea typeface="HG丸ｺﾞｼｯｸM-PRO" panose="020F0600000000000000" pitchFamily="50" charset="-128"/>
                        </a:rPr>
                        <a:t>病院と自宅の中間施設</a:t>
                      </a:r>
                      <a:endParaRPr sz="1600">
                        <a:latin typeface="HG丸ｺﾞｼｯｸM-PRO" panose="020F0600000000000000" pitchFamily="50" charset="-128"/>
                        <a:ea typeface="HG丸ｺﾞｼｯｸM-PRO" panose="020F0600000000000000" pitchFamily="50" charset="-128"/>
                      </a:endParaRPr>
                    </a:p>
                  </a:txBody>
                  <a:tcPr marL="121920" marR="121920" marT="60960" marB="60960"/>
                </a:tc>
                <a:tc>
                  <a:txBody>
                    <a:bodyPr/>
                    <a:lstStyle/>
                    <a:p>
                      <a:r>
                        <a:rPr kumimoji="1" lang="ja-JP" altLang="en-US" sz="1600" dirty="0">
                          <a:latin typeface="HG丸ｺﾞｼｯｸM-PRO" panose="020F0600000000000000" pitchFamily="50" charset="-128"/>
                          <a:ea typeface="HG丸ｺﾞｼｯｸM-PRO" panose="020F0600000000000000" pitchFamily="50" charset="-128"/>
                        </a:rPr>
                        <a:t>地域ｵｰﾌﾟﾝ型の住み替え拠点</a:t>
                      </a:r>
                      <a:endParaRPr sz="1600" dirty="0">
                        <a:latin typeface="HG丸ｺﾞｼｯｸM-PRO" panose="020F0600000000000000" pitchFamily="50" charset="-128"/>
                        <a:ea typeface="HG丸ｺﾞｼｯｸM-PRO" panose="020F0600000000000000" pitchFamily="50" charset="-128"/>
                      </a:endParaRPr>
                    </a:p>
                  </a:txBody>
                  <a:tcPr marL="121920" marR="121920" marT="60960" marB="60960"/>
                </a:tc>
                <a:tc>
                  <a:txBody>
                    <a:bodyPr/>
                    <a:lstStyle/>
                    <a:p>
                      <a:pPr algn="ctr"/>
                      <a:r>
                        <a:rPr kumimoji="1" lang="ja-JP" altLang="en-US" sz="1600" dirty="0">
                          <a:latin typeface="HG丸ｺﾞｼｯｸM-PRO" panose="020F0600000000000000" pitchFamily="50" charset="-128"/>
                          <a:ea typeface="HG丸ｺﾞｼｯｸM-PRO" panose="020F0600000000000000" pitchFamily="50" charset="-128"/>
                        </a:rPr>
                        <a:t>暮らしと医療と介護の拠点</a:t>
                      </a:r>
                      <a:endParaRPr kumimoji="1" lang="en-US" altLang="ja-JP" sz="1600" dirty="0">
                        <a:latin typeface="HG丸ｺﾞｼｯｸM-PRO" panose="020F0600000000000000" pitchFamily="50" charset="-128"/>
                        <a:ea typeface="HG丸ｺﾞｼｯｸM-PRO" panose="020F0600000000000000" pitchFamily="50" charset="-128"/>
                      </a:endParaRPr>
                    </a:p>
                    <a:p>
                      <a:pPr algn="ctr"/>
                      <a:r>
                        <a:rPr kumimoji="1" lang="ja-JP" altLang="en-US" sz="1600" dirty="0">
                          <a:latin typeface="HG丸ｺﾞｼｯｸM-PRO" panose="020F0600000000000000" pitchFamily="50" charset="-128"/>
                          <a:ea typeface="HG丸ｺﾞｼｯｸM-PRO" panose="020F0600000000000000" pitchFamily="50" charset="-128"/>
                        </a:rPr>
                        <a:t>（ﾃﾞﾘﾊﾞﾘｰ機能を併せ持つ）</a:t>
                      </a:r>
                      <a:endParaRPr sz="1600" dirty="0">
                        <a:latin typeface="HG丸ｺﾞｼｯｸM-PRO" panose="020F0600000000000000" pitchFamily="50" charset="-128"/>
                        <a:ea typeface="HG丸ｺﾞｼｯｸM-PRO" panose="020F0600000000000000" pitchFamily="50" charset="-128"/>
                      </a:endParaRPr>
                    </a:p>
                  </a:txBody>
                  <a:tcPr marL="121920" marR="121920" marT="60960" marB="60960"/>
                </a:tc>
                <a:extLst>
                  <a:ext uri="{0D108BD9-81ED-4DB2-BD59-A6C34878D82A}">
                    <a16:rowId xmlns:a16="http://schemas.microsoft.com/office/drawing/2014/main" val="10001"/>
                  </a:ext>
                </a:extLst>
              </a:tr>
              <a:tr h="759451">
                <a:tc gridSpan="2">
                  <a:txBody>
                    <a:bodyPr/>
                    <a:lstStyle/>
                    <a:p>
                      <a:pPr algn="ctr"/>
                      <a:r>
                        <a:rPr kumimoji="1" lang="ja-JP" altLang="en-US" sz="2000" dirty="0">
                          <a:latin typeface="HG丸ｺﾞｼｯｸM-PRO" panose="020F0600000000000000" pitchFamily="50" charset="-128"/>
                          <a:ea typeface="HG丸ｺﾞｼｯｸM-PRO" panose="020F0600000000000000" pitchFamily="50" charset="-128"/>
                        </a:rPr>
                        <a:t>内容</a:t>
                      </a:r>
                    </a:p>
                  </a:txBody>
                  <a:tcPr marL="121920" marR="121920" marT="60960" marB="60960"/>
                </a:tc>
                <a:tc hMerge="1">
                  <a:txBody>
                    <a:bodyPr/>
                    <a:lstStyle/>
                    <a:p>
                      <a:pPr algn="ctr"/>
                      <a:endParaRPr kumimoji="1" lang="ja-JP" altLang="en-US" dirty="0"/>
                    </a:p>
                  </a:txBody>
                  <a:tcPr/>
                </a:tc>
                <a:tc>
                  <a:txBody>
                    <a:bodyPr/>
                    <a:lstStyle/>
                    <a:p>
                      <a:r>
                        <a:rPr kumimoji="1" lang="ja-JP" altLang="en-US" sz="1600" dirty="0">
                          <a:latin typeface="HG丸ｺﾞｼｯｸM-PRO" panose="020F0600000000000000" pitchFamily="50" charset="-128"/>
                          <a:ea typeface="HG丸ｺﾞｼｯｸM-PRO" panose="020F0600000000000000" pitchFamily="50" charset="-128"/>
                        </a:rPr>
                        <a:t>・退院後等の自己管理力獲得</a:t>
                      </a:r>
                      <a:endParaRPr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・元気復活合宿利用</a:t>
                      </a:r>
                      <a:endParaRPr sz="1600" dirty="0">
                        <a:latin typeface="HG丸ｺﾞｼｯｸM-PRO" panose="020F0600000000000000" pitchFamily="50" charset="-128"/>
                        <a:ea typeface="HG丸ｺﾞｼｯｸM-PRO" panose="020F0600000000000000" pitchFamily="50" charset="-128"/>
                      </a:endParaRPr>
                    </a:p>
                    <a:p>
                      <a:r>
                        <a:rPr kumimoji="1" lang="ja-JP" altLang="en-US" sz="1800" dirty="0">
                          <a:latin typeface="HG丸ｺﾞｼｯｸM-PRO" panose="020F0600000000000000" pitchFamily="50" charset="-128"/>
                          <a:ea typeface="HG丸ｺﾞｼｯｸM-PRO" panose="020F0600000000000000" pitchFamily="50" charset="-128"/>
                        </a:rPr>
                        <a:t>＊宿直は元気シニア</a:t>
                      </a:r>
                    </a:p>
                  </a:txBody>
                  <a:tcPr marL="121920" marR="121920" marT="60960" marB="60960"/>
                </a:tc>
                <a:tc>
                  <a:txBody>
                    <a:bodyPr/>
                    <a:lstStyle/>
                    <a:p>
                      <a:r>
                        <a:rPr kumimoji="1" lang="ja-JP" altLang="en-US" sz="1800" dirty="0">
                          <a:latin typeface="HG丸ｺﾞｼｯｸM-PRO" panose="020F0600000000000000" pitchFamily="50" charset="-128"/>
                          <a:ea typeface="HG丸ｺﾞｼｯｸM-PRO" panose="020F0600000000000000" pitchFamily="50" charset="-128"/>
                        </a:rPr>
                        <a:t>・徹底的に居住者と、地域のモノ・ヒトとを混ぜる</a:t>
                      </a:r>
                    </a:p>
                  </a:txBody>
                  <a:tcPr marL="121920" marR="121920" marT="60960" marB="60960"/>
                </a:tc>
                <a:tc>
                  <a:txBody>
                    <a:bodyPr/>
                    <a:lstStyle/>
                    <a:p>
                      <a:r>
                        <a:rPr kumimoji="1" lang="ja-JP" altLang="en-US" sz="1200" dirty="0">
                          <a:latin typeface="HG丸ｺﾞｼｯｸM-PRO" panose="020F0600000000000000" pitchFamily="50" charset="-128"/>
                          <a:ea typeface="HG丸ｺﾞｼｯｸM-PRO" panose="020F0600000000000000" pitchFamily="50" charset="-128"/>
                        </a:rPr>
                        <a:t>・自宅(民家)を個室に見立てて看取りまで支える拠点ｴﾘｱ</a:t>
                      </a:r>
                      <a:endParaRPr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・過ごしやすい住環境整備(ﾊｳｽｲﾝﾎﾞｯｸｽ等)</a:t>
                      </a:r>
                      <a:endParaRPr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・担い手ﾎﾞﾗﾝﾃｨｱ(介護職を工程分析し、元気ｼﾆｱﾎﾞﾗﾝﾃｨｱの活躍を創出)の養成と能力ﾁｪｯｸｼｽﾃﾑ</a:t>
                      </a:r>
                      <a:endParaRPr sz="1200" dirty="0">
                        <a:latin typeface="HG丸ｺﾞｼｯｸM-PRO" panose="020F0600000000000000" pitchFamily="50" charset="-128"/>
                        <a:ea typeface="HG丸ｺﾞｼｯｸM-PRO" panose="020F0600000000000000" pitchFamily="50" charset="-128"/>
                      </a:endParaRPr>
                    </a:p>
                  </a:txBody>
                  <a:tcPr marL="121920" marR="121920" marT="60960" marB="60960"/>
                </a:tc>
                <a:extLst>
                  <a:ext uri="{0D108BD9-81ED-4DB2-BD59-A6C34878D82A}">
                    <a16:rowId xmlns:a16="http://schemas.microsoft.com/office/drawing/2014/main" val="10002"/>
                  </a:ext>
                </a:extLst>
              </a:tr>
              <a:tr h="218404">
                <a:tc rowSpan="4">
                  <a:txBody>
                    <a:bodyPr/>
                    <a:lstStyle/>
                    <a:p>
                      <a:pPr algn="dist"/>
                      <a:r>
                        <a:rPr kumimoji="1" lang="ja-JP" altLang="en-US" sz="1800" b="1" dirty="0">
                          <a:solidFill>
                            <a:srgbClr val="FF0000"/>
                          </a:solidFill>
                          <a:latin typeface="HG丸ｺﾞｼｯｸM-PRO" panose="020F0600000000000000" pitchFamily="50" charset="-128"/>
                          <a:ea typeface="HG丸ｺﾞｼｯｸM-PRO" panose="020F0600000000000000" pitchFamily="50" charset="-128"/>
                        </a:rPr>
                        <a:t>まちづくり研究会</a:t>
                      </a:r>
                      <a:endParaRPr sz="2000" b="1" dirty="0">
                        <a:solidFill>
                          <a:srgbClr val="FF0000"/>
                        </a:solidFill>
                        <a:latin typeface="HG丸ｺﾞｼｯｸM-PRO" panose="020F0600000000000000" pitchFamily="50" charset="-128"/>
                        <a:ea typeface="HG丸ｺﾞｼｯｸM-PRO" panose="020F0600000000000000" pitchFamily="50" charset="-128"/>
                      </a:endParaRPr>
                    </a:p>
                  </a:txBody>
                  <a:tcPr marL="121920" marR="121920" marT="60960" marB="60960"/>
                </a:tc>
                <a:tc>
                  <a:txBody>
                    <a:bodyPr/>
                    <a:lstStyle/>
                    <a:p>
                      <a:pPr algn="ctr"/>
                      <a:r>
                        <a:rPr kumimoji="1" lang="ja-JP" altLang="en-US" sz="1400" b="1" dirty="0">
                          <a:highlight>
                            <a:srgbClr val="FFFF00"/>
                          </a:highlight>
                          <a:latin typeface="HG丸ｺﾞｼｯｸM-PRO" panose="020F0600000000000000" pitchFamily="50" charset="-128"/>
                          <a:ea typeface="HG丸ｺﾞｼｯｸM-PRO" panose="020F0600000000000000" pitchFamily="50" charset="-128"/>
                        </a:rPr>
                        <a:t>FS予防</a:t>
                      </a:r>
                      <a:endParaRPr sz="1400" b="1" dirty="0">
                        <a:highlight>
                          <a:srgbClr val="FFFF00"/>
                        </a:highlight>
                        <a:latin typeface="HG丸ｺﾞｼｯｸM-PRO" panose="020F0600000000000000" pitchFamily="50" charset="-128"/>
                        <a:ea typeface="HG丸ｺﾞｼｯｸM-PRO" panose="020F0600000000000000" pitchFamily="50" charset="-128"/>
                      </a:endParaRPr>
                    </a:p>
                  </a:txBody>
                  <a:tcPr marL="121920" marR="121920" marT="60960" marB="60960"/>
                </a:tc>
                <a:tc gridSpan="3">
                  <a:txBody>
                    <a:bodyPr/>
                    <a:lstStyle/>
                    <a:p>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フレイルまちの駅</a:t>
                      </a:r>
                      <a:r>
                        <a:rPr kumimoji="1" lang="ja-JP" altLang="en-US" sz="1400" dirty="0">
                          <a:latin typeface="HG丸ｺﾞｼｯｸM-PRO" panose="020F0600000000000000" pitchFamily="50" charset="-128"/>
                          <a:ea typeface="HG丸ｺﾞｼｯｸM-PRO" panose="020F0600000000000000" pitchFamily="50" charset="-128"/>
                        </a:rPr>
                        <a:t>（共食ﾄﾚｰﾆﾝｸﾞ、短期集中型総合ﾌﾟﾛｸﾞﾗﾑ、学び、Dｶﾌｪ）</a:t>
                      </a:r>
                      <a:endParaRPr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まちの保健室＝訪問NSの立寄り拠点（健康づくり・生活改善・心積もり）</a:t>
                      </a:r>
                      <a:endParaRPr sz="1400" dirty="0">
                        <a:latin typeface="HG丸ｺﾞｼｯｸM-PRO" panose="020F0600000000000000" pitchFamily="50" charset="-128"/>
                        <a:ea typeface="HG丸ｺﾞｼｯｸM-PRO" panose="020F0600000000000000" pitchFamily="50" charset="-128"/>
                      </a:endParaRPr>
                    </a:p>
                  </a:txBody>
                  <a:tcPr marL="121920" marR="121920" marT="60960" marB="60960"/>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3"/>
                  </a:ext>
                </a:extLst>
              </a:tr>
              <a:tr h="307751">
                <a:tc vMerge="1">
                  <a:txBody>
                    <a:bodyPr/>
                    <a:lstStyle/>
                    <a:p>
                      <a:pPr algn="ctr"/>
                      <a:endParaRPr kumimoji="1" lang="ja-JP" altLang="en-US" dirty="0"/>
                    </a:p>
                  </a:txBody>
                  <a:tcPr/>
                </a:tc>
                <a:tc>
                  <a:txBody>
                    <a:bodyPr/>
                    <a:lstStyle/>
                    <a:p>
                      <a:pPr algn="ctr"/>
                      <a:r>
                        <a:rPr kumimoji="1" lang="ja-JP" altLang="en-US" sz="1400" b="1" dirty="0">
                          <a:highlight>
                            <a:srgbClr val="FFFF00"/>
                          </a:highlight>
                          <a:latin typeface="HG丸ｺﾞｼｯｸM-PRO" panose="020F0600000000000000" pitchFamily="50" charset="-128"/>
                          <a:ea typeface="HG丸ｺﾞｼｯｸM-PRO" panose="020F0600000000000000" pitchFamily="50" charset="-128"/>
                        </a:rPr>
                        <a:t>交　通</a:t>
                      </a:r>
                      <a:endParaRPr sz="1400" b="1" dirty="0">
                        <a:highlight>
                          <a:srgbClr val="FFFF00"/>
                        </a:highlight>
                        <a:latin typeface="HG丸ｺﾞｼｯｸM-PRO" panose="020F0600000000000000" pitchFamily="50" charset="-128"/>
                        <a:ea typeface="HG丸ｺﾞｼｯｸM-PRO" panose="020F0600000000000000" pitchFamily="50" charset="-128"/>
                      </a:endParaRPr>
                    </a:p>
                  </a:txBody>
                  <a:tcPr marL="121920" marR="121920" marT="60960" marB="60960"/>
                </a:tc>
                <a:tc gridSpan="3">
                  <a:txBody>
                    <a:bodyPr/>
                    <a:lstStyle/>
                    <a:p>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出かけられないことによる生活不活発撲滅</a:t>
                      </a:r>
                      <a:r>
                        <a:rPr kumimoji="1" lang="ja-JP" altLang="en-US" sz="1400" dirty="0">
                          <a:latin typeface="HG丸ｺﾞｼｯｸM-PRO" panose="020F0600000000000000" pitchFamily="50" charset="-128"/>
                          <a:ea typeface="HG丸ｺﾞｼｯｸM-PRO" panose="020F0600000000000000" pitchFamily="50" charset="-128"/>
                        </a:rPr>
                        <a:t>（公営タクシー、拠点間をつなぐｽﾛｰﾓﾋﾞﾘﾃｨ、元気シニアへの運転　技能支援)　←　究極のﾌﾚｲﾙ予防により、将来の介護保険・医療保険を削減</a:t>
                      </a:r>
                      <a:endParaRPr sz="1400" dirty="0">
                        <a:latin typeface="HG丸ｺﾞｼｯｸM-PRO" panose="020F0600000000000000" pitchFamily="50" charset="-128"/>
                        <a:ea typeface="HG丸ｺﾞｼｯｸM-PRO" panose="020F0600000000000000" pitchFamily="50" charset="-128"/>
                      </a:endParaRPr>
                    </a:p>
                  </a:txBody>
                  <a:tcPr marL="121920" marR="121920" marT="60960" marB="60960"/>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4"/>
                  </a:ext>
                </a:extLst>
              </a:tr>
              <a:tr h="307751">
                <a:tc vMerge="1">
                  <a:txBody>
                    <a:bodyPr/>
                    <a:lstStyle/>
                    <a:p>
                      <a:pPr algn="ctr"/>
                      <a:endParaRPr kumimoji="1" lang="ja-JP" altLang="en-US" dirty="0"/>
                    </a:p>
                  </a:txBody>
                  <a:tcPr/>
                </a:tc>
                <a:tc>
                  <a:txBody>
                    <a:bodyPr/>
                    <a:lstStyle/>
                    <a:p>
                      <a:pPr algn="ctr"/>
                      <a:r>
                        <a:rPr kumimoji="1" lang="ja-JP" altLang="en-US" sz="1400" b="1" dirty="0">
                          <a:highlight>
                            <a:srgbClr val="FFFF00"/>
                          </a:highlight>
                          <a:latin typeface="HG丸ｺﾞｼｯｸM-PRO" panose="020F0600000000000000" pitchFamily="50" charset="-128"/>
                          <a:ea typeface="HG丸ｺﾞｼｯｸM-PRO" panose="020F0600000000000000" pitchFamily="50" charset="-128"/>
                        </a:rPr>
                        <a:t>流　通</a:t>
                      </a:r>
                      <a:endParaRPr sz="1400" b="1" dirty="0">
                        <a:highlight>
                          <a:srgbClr val="FFFF00"/>
                        </a:highlight>
                        <a:latin typeface="HG丸ｺﾞｼｯｸM-PRO" panose="020F0600000000000000" pitchFamily="50" charset="-128"/>
                        <a:ea typeface="HG丸ｺﾞｼｯｸM-PRO" panose="020F0600000000000000" pitchFamily="50" charset="-128"/>
                      </a:endParaRPr>
                    </a:p>
                  </a:txBody>
                  <a:tcPr marL="121920" marR="121920" marT="60960" marB="60960"/>
                </a:tc>
                <a:tc gridSpan="3">
                  <a:txBody>
                    <a:bodyPr/>
                    <a:lstStyle/>
                    <a:p>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生きがいの創造</a:t>
                      </a:r>
                      <a:r>
                        <a:rPr kumimoji="1" lang="ja-JP" altLang="en-US" sz="1400" dirty="0">
                          <a:latin typeface="HG丸ｺﾞｼｯｸM-PRO" panose="020F0600000000000000" pitchFamily="50" charset="-128"/>
                          <a:ea typeface="HG丸ｺﾞｼｯｸM-PRO" panose="020F0600000000000000" pitchFamily="50" charset="-128"/>
                        </a:rPr>
                        <a:t>（“山の恵みを送ろう(受け取ろう)”(ﾊﾟｯｹｰｼﾞｻﾎﾟｰﾄｼｽﾃﾑ)）</a:t>
                      </a:r>
                      <a:endParaRPr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高齢者共食支援ビジネス（共食ﾄﾚｰﾆﾝｸﾞ・拠点への日用品配送）</a:t>
                      </a:r>
                      <a:endParaRPr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移動スーパーと地域の商店、生産者との連携ビジネスの創出</a:t>
                      </a:r>
                      <a:endParaRPr sz="1400" dirty="0">
                        <a:latin typeface="HG丸ｺﾞｼｯｸM-PRO" panose="020F0600000000000000" pitchFamily="50" charset="-128"/>
                        <a:ea typeface="HG丸ｺﾞｼｯｸM-PRO" panose="020F0600000000000000" pitchFamily="50" charset="-128"/>
                      </a:endParaRPr>
                    </a:p>
                  </a:txBody>
                  <a:tcPr marL="121920" marR="121920" marT="60960" marB="60960"/>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5"/>
                  </a:ext>
                </a:extLst>
              </a:tr>
              <a:tr h="238811">
                <a:tc vMerge="1">
                  <a:txBody>
                    <a:bodyPr/>
                    <a:lstStyle/>
                    <a:p>
                      <a:endParaRPr kumimoji="1" lang="ja-JP" altLang="en-US" sz="1200" dirty="0"/>
                    </a:p>
                  </a:txBody>
                  <a:tcPr/>
                </a:tc>
                <a:tc>
                  <a:txBody>
                    <a:bodyPr/>
                    <a:lstStyle/>
                    <a:p>
                      <a:pPr algn="ctr"/>
                      <a:r>
                        <a:rPr kumimoji="1" lang="ja-JP" altLang="en-US" sz="1400" b="1" dirty="0">
                          <a:highlight>
                            <a:srgbClr val="FFFF00"/>
                          </a:highlight>
                          <a:latin typeface="HG丸ｺﾞｼｯｸM-PRO" panose="020F0600000000000000" pitchFamily="50" charset="-128"/>
                          <a:ea typeface="HG丸ｺﾞｼｯｸM-PRO" panose="020F0600000000000000" pitchFamily="50" charset="-128"/>
                        </a:rPr>
                        <a:t>支え合い</a:t>
                      </a:r>
                      <a:endParaRPr sz="1400" b="1" dirty="0">
                        <a:highlight>
                          <a:srgbClr val="FFFF00"/>
                        </a:highlight>
                        <a:latin typeface="HG丸ｺﾞｼｯｸM-PRO" panose="020F0600000000000000" pitchFamily="50" charset="-128"/>
                        <a:ea typeface="HG丸ｺﾞｼｯｸM-PRO" panose="020F0600000000000000" pitchFamily="50" charset="-128"/>
                      </a:endParaRPr>
                    </a:p>
                  </a:txBody>
                  <a:tcPr marL="121920" marR="121920" marT="60960" marB="60960"/>
                </a:tc>
                <a:tc gridSpan="3">
                  <a:txBody>
                    <a:bodyPr/>
                    <a:lstStyle/>
                    <a:p>
                      <a:r>
                        <a:rPr kumimoji="1" lang="ja-JP" altLang="en-US" sz="1400" dirty="0">
                          <a:solidFill>
                            <a:srgbClr val="FF0000"/>
                          </a:solidFill>
                          <a:latin typeface="HG丸ｺﾞｼｯｸM-PRO" panose="020F0600000000000000" pitchFamily="50" charset="-128"/>
                          <a:ea typeface="HG丸ｺﾞｼｯｸM-PRO" panose="020F0600000000000000" pitchFamily="50" charset="-128"/>
                        </a:rPr>
                        <a:t>【移動】拠点からラストワンマイル　　【見守り】地域防災ネットワークシステム</a:t>
                      </a:r>
                      <a:endParaRPr kumimoji="1" lang="en-US" altLang="ja-JP" sz="1400" dirty="0">
                        <a:solidFill>
                          <a:srgbClr val="FF0000"/>
                        </a:solidFill>
                        <a:latin typeface="HG丸ｺﾞｼｯｸM-PRO" panose="020F0600000000000000" pitchFamily="50" charset="-128"/>
                        <a:ea typeface="HG丸ｺﾞｼｯｸM-PRO" panose="020F0600000000000000" pitchFamily="50" charset="-128"/>
                      </a:endParaRPr>
                    </a:p>
                    <a:p>
                      <a:r>
                        <a:rPr kumimoji="1" lang="en-US" altLang="ja-JP" sz="1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400" dirty="0">
                          <a:solidFill>
                            <a:srgbClr val="FF0000"/>
                          </a:solidFill>
                          <a:latin typeface="HG丸ｺﾞｼｯｸM-PRO" panose="020F0600000000000000" pitchFamily="50" charset="-128"/>
                          <a:ea typeface="HG丸ｺﾞｼｯｸM-PRO" panose="020F0600000000000000" pitchFamily="50" charset="-128"/>
                        </a:rPr>
                        <a:t>情報</a:t>
                      </a:r>
                      <a:r>
                        <a:rPr kumimoji="1" lang="en-US" altLang="ja-JP" sz="1400" dirty="0">
                          <a:solidFill>
                            <a:srgbClr val="FF0000"/>
                          </a:solidFill>
                          <a:latin typeface="HG丸ｺﾞｼｯｸM-PRO" panose="020F0600000000000000" pitchFamily="50" charset="-128"/>
                          <a:ea typeface="HG丸ｺﾞｼｯｸM-PRO" panose="020F0600000000000000" pitchFamily="50" charset="-128"/>
                        </a:rPr>
                        <a:t>】</a:t>
                      </a:r>
                      <a:r>
                        <a:rPr kumimoji="1" lang="ja-JP" altLang="en-US" sz="1400" b="1" dirty="0">
                          <a:solidFill>
                            <a:srgbClr val="FF0000"/>
                          </a:solidFill>
                          <a:latin typeface="HG丸ｺﾞｼｯｸM-PRO" panose="020F0600000000000000" pitchFamily="50" charset="-128"/>
                          <a:ea typeface="HG丸ｺﾞｼｯｸM-PRO" panose="020F0600000000000000" pitchFamily="50" charset="-128"/>
                        </a:rPr>
                        <a:t>日常生活圏域一体化対応（地域助け合い・生活支援・医療・介護）</a:t>
                      </a:r>
                      <a:endParaRPr kumimoji="1" lang="ja-JP" altLang="en-US" sz="1100" b="1" dirty="0">
                        <a:solidFill>
                          <a:srgbClr val="FF0000"/>
                        </a:solidFill>
                        <a:latin typeface="HG丸ｺﾞｼｯｸM-PRO" panose="020F0600000000000000" pitchFamily="50" charset="-128"/>
                        <a:ea typeface="HG丸ｺﾞｼｯｸM-PRO" panose="020F0600000000000000" pitchFamily="50" charset="-128"/>
                      </a:endParaRPr>
                    </a:p>
                  </a:txBody>
                  <a:tcPr marL="121920" marR="121920" marT="60960" marB="60960"/>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0006"/>
                  </a:ext>
                </a:extLst>
              </a:tr>
            </a:tbl>
          </a:graphicData>
        </a:graphic>
      </p:graphicFrame>
      <p:sp>
        <p:nvSpPr>
          <p:cNvPr id="2" name="正方形/長方形 1"/>
          <p:cNvSpPr/>
          <p:nvPr/>
        </p:nvSpPr>
        <p:spPr>
          <a:xfrm>
            <a:off x="404814" y="5609313"/>
            <a:ext cx="11258182" cy="1200329"/>
          </a:xfrm>
          <a:prstGeom prst="rect">
            <a:avLst/>
          </a:prstGeom>
          <a:solidFill>
            <a:srgbClr val="5DFF57"/>
          </a:solidFill>
        </p:spPr>
        <p:txBody>
          <a:bodyPr wrap="square">
            <a:spAutoFit/>
          </a:bodyPr>
          <a:lstStyle/>
          <a:p>
            <a:r>
              <a:rPr lang="en-US" altLang="ja-JP" b="1" dirty="0">
                <a:latin typeface="HG丸ｺﾞｼｯｸM-PRO" panose="020F0600000000000000" pitchFamily="50" charset="-128"/>
                <a:ea typeface="HG丸ｺﾞｼｯｸM-PRO" panose="020F0600000000000000" pitchFamily="50" charset="-128"/>
              </a:rPr>
              <a:t>【</a:t>
            </a:r>
            <a:r>
              <a:rPr lang="ja-JP" altLang="en-US" b="1" dirty="0">
                <a:latin typeface="HG丸ｺﾞｼｯｸM-PRO" panose="020F0600000000000000" pitchFamily="50" charset="-128"/>
                <a:ea typeface="HG丸ｺﾞｼｯｸM-PRO" panose="020F0600000000000000" pitchFamily="50" charset="-128"/>
              </a:rPr>
              <a:t>学び続けるフレイルサポーター</a:t>
            </a:r>
            <a:r>
              <a:rPr lang="en-US" altLang="ja-JP" b="1" dirty="0">
                <a:latin typeface="HG丸ｺﾞｼｯｸM-PRO" panose="020F0600000000000000" pitchFamily="50" charset="-128"/>
                <a:ea typeface="HG丸ｺﾞｼｯｸM-PRO" panose="020F0600000000000000" pitchFamily="50" charset="-128"/>
              </a:rPr>
              <a:t>】</a:t>
            </a:r>
          </a:p>
          <a:p>
            <a:r>
              <a:rPr lang="ja-JP" altLang="en-US" b="1" dirty="0">
                <a:latin typeface="HG丸ｺﾞｼｯｸM-PRO" panose="020F0600000000000000" pitchFamily="50" charset="-128"/>
                <a:ea typeface="HG丸ｺﾞｼｯｸM-PRO" panose="020F0600000000000000" pitchFamily="50" charset="-128"/>
              </a:rPr>
              <a:t>住民主体によるフレイルチェック活動を基盤とし、</a:t>
            </a:r>
            <a:r>
              <a:rPr lang="ja-JP" altLang="en-US" b="1" dirty="0">
                <a:solidFill>
                  <a:srgbClr val="FF0000"/>
                </a:solidFill>
                <a:latin typeface="HG丸ｺﾞｼｯｸM-PRO" panose="020F0600000000000000" pitchFamily="50" charset="-128"/>
                <a:ea typeface="HG丸ｺﾞｼｯｸM-PRO" panose="020F0600000000000000" pitchFamily="50" charset="-128"/>
              </a:rPr>
              <a:t>作業療法士と</a:t>
            </a:r>
            <a:r>
              <a:rPr lang="en-US" altLang="ja-JP" b="1" dirty="0">
                <a:solidFill>
                  <a:srgbClr val="FF0000"/>
                </a:solidFill>
                <a:latin typeface="HG丸ｺﾞｼｯｸM-PRO" panose="020F0600000000000000" pitchFamily="50" charset="-128"/>
                <a:ea typeface="HG丸ｺﾞｼｯｸM-PRO" panose="020F0600000000000000" pitchFamily="50" charset="-128"/>
              </a:rPr>
              <a:t>FS</a:t>
            </a:r>
            <a:r>
              <a:rPr lang="ja-JP" altLang="en-US" b="1" dirty="0">
                <a:solidFill>
                  <a:srgbClr val="FF0000"/>
                </a:solidFill>
                <a:latin typeface="HG丸ｺﾞｼｯｸM-PRO" panose="020F0600000000000000" pitchFamily="50" charset="-128"/>
                <a:ea typeface="HG丸ｺﾞｼｯｸM-PRO" panose="020F0600000000000000" pitchFamily="50" charset="-128"/>
              </a:rPr>
              <a:t>が中心となったハツラッツ</a:t>
            </a:r>
            <a:r>
              <a:rPr lang="en-US" altLang="ja-JP" b="1" dirty="0">
                <a:solidFill>
                  <a:srgbClr val="FF0000"/>
                </a:solidFill>
                <a:latin typeface="HG丸ｺﾞｼｯｸM-PRO" panose="020F0600000000000000" pitchFamily="50" charset="-128"/>
                <a:ea typeface="HG丸ｺﾞｼｯｸM-PRO" panose="020F0600000000000000" pitchFamily="50" charset="-128"/>
              </a:rPr>
              <a:t>(</a:t>
            </a:r>
            <a:r>
              <a:rPr lang="ja-JP" altLang="en-US" b="1" dirty="0">
                <a:solidFill>
                  <a:srgbClr val="FF0000"/>
                </a:solidFill>
                <a:latin typeface="HG丸ｺﾞｼｯｸM-PRO" panose="020F0600000000000000" pitchFamily="50" charset="-128"/>
                <a:ea typeface="HG丸ｺﾞｼｯｸM-PRO" panose="020F0600000000000000" pitchFamily="50" charset="-128"/>
              </a:rPr>
              <a:t>短期集中総合型ﾌﾟﾛｸﾞﾗﾑ</a:t>
            </a:r>
            <a:r>
              <a:rPr lang="en-US" altLang="ja-JP" b="1" dirty="0">
                <a:solidFill>
                  <a:srgbClr val="FF0000"/>
                </a:solidFill>
                <a:latin typeface="HG丸ｺﾞｼｯｸM-PRO" panose="020F0600000000000000" pitchFamily="50" charset="-128"/>
                <a:ea typeface="HG丸ｺﾞｼｯｸM-PRO" panose="020F0600000000000000" pitchFamily="50" charset="-128"/>
              </a:rPr>
              <a:t>)</a:t>
            </a:r>
            <a:r>
              <a:rPr lang="ja-JP" altLang="en-US" b="1" dirty="0">
                <a:solidFill>
                  <a:srgbClr val="FF0000"/>
                </a:solidFill>
                <a:latin typeface="HG丸ｺﾞｼｯｸM-PRO" panose="020F0600000000000000" pitchFamily="50" charset="-128"/>
                <a:ea typeface="HG丸ｺﾞｼｯｸM-PRO" panose="020F0600000000000000" pitchFamily="50" charset="-128"/>
              </a:rPr>
              <a:t>等の活動</a:t>
            </a:r>
            <a:r>
              <a:rPr lang="ja-JP" altLang="en-US" b="1" dirty="0">
                <a:latin typeface="HG丸ｺﾞｼｯｸM-PRO" panose="020F0600000000000000" pitchFamily="50" charset="-128"/>
                <a:ea typeface="HG丸ｺﾞｼｯｸM-PRO" panose="020F0600000000000000" pitchFamily="50" charset="-128"/>
              </a:rPr>
              <a:t>を通して、地域医療・介護資源への圧迫を軽減する仕組みをまちづくりとして構築し、こうしたまちづくりを交通、流通が支援する。将来的には子育て支援、就労支援に発展する</a:t>
            </a:r>
            <a:r>
              <a:rPr lang="ja-JP" altLang="en-US" dirty="0">
                <a:latin typeface="HG丸ｺﾞｼｯｸM-PRO" panose="020F0600000000000000" pitchFamily="50" charset="-128"/>
                <a:ea typeface="HG丸ｺﾞｼｯｸM-PRO" panose="020F0600000000000000" pitchFamily="50" charset="-128"/>
              </a:rPr>
              <a:t>。</a:t>
            </a:r>
          </a:p>
        </p:txBody>
      </p:sp>
      <p:sp>
        <p:nvSpPr>
          <p:cNvPr id="3" name="楕円 2"/>
          <p:cNvSpPr/>
          <p:nvPr/>
        </p:nvSpPr>
        <p:spPr>
          <a:xfrm>
            <a:off x="2086376" y="405684"/>
            <a:ext cx="3239037" cy="26916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5033491" y="405683"/>
            <a:ext cx="3239037" cy="26916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7950552" y="405682"/>
            <a:ext cx="3239037" cy="26916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2368" y="-33967"/>
            <a:ext cx="12127264" cy="769441"/>
          </a:xfrm>
          <a:prstGeom prst="rect">
            <a:avLst/>
          </a:prstGeom>
          <a:solidFill>
            <a:schemeClr val="accent6"/>
          </a:solidFill>
        </p:spPr>
        <p:txBody>
          <a:bodyPr wrap="square">
            <a:spAutoFit/>
          </a:bodyPr>
          <a:lstStyle/>
          <a:p>
            <a:pPr algn="ctr"/>
            <a:r>
              <a:rPr lang="ja-JP" altLang="en-US" sz="2000"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日常生活圏域における医療・介護・予防・住まい・生活支援が一体的に提供できる、</a:t>
            </a:r>
            <a:endParaRPr lang="en-US" altLang="ja-JP" sz="2000"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lang="ja-JP" altLang="en-US" sz="24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地域の包括的な支援・サービス提供体制の構築</a:t>
            </a:r>
            <a:endParaRPr lang="ja-JP" altLang="en-US"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644516" y="1479927"/>
            <a:ext cx="398672" cy="1477328"/>
          </a:xfrm>
          <a:prstGeom prst="rect">
            <a:avLst/>
          </a:prstGeom>
        </p:spPr>
        <p:txBody>
          <a:bodyPr wrap="square">
            <a:spAutoFit/>
          </a:bodyPr>
          <a:lstStyle/>
          <a:p>
            <a:pPr algn="dist"/>
            <a:r>
              <a:rPr lang="ja-JP" altLang="en-US" b="1" dirty="0">
                <a:solidFill>
                  <a:srgbClr val="FF0000"/>
                </a:solidFill>
                <a:latin typeface="HG丸ｺﾞｼｯｸM-PRO" panose="020F0600000000000000" pitchFamily="50" charset="-128"/>
                <a:ea typeface="HG丸ｺﾞｼｯｸM-PRO" panose="020F0600000000000000" pitchFamily="50" charset="-128"/>
              </a:rPr>
              <a:t>拠点の確保</a:t>
            </a:r>
            <a:endParaRPr lang="ja-JP" altLang="en-US" sz="2000"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5" name="四角形: 角を丸くする 4">
            <a:extLst>
              <a:ext uri="{FF2B5EF4-FFF2-40B4-BE49-F238E27FC236}">
                <a16:creationId xmlns:a16="http://schemas.microsoft.com/office/drawing/2014/main" id="{67990468-66AF-C014-4BCD-46C239DD0F33}"/>
              </a:ext>
            </a:extLst>
          </p:cNvPr>
          <p:cNvSpPr/>
          <p:nvPr/>
        </p:nvSpPr>
        <p:spPr>
          <a:xfrm>
            <a:off x="1113905" y="3707476"/>
            <a:ext cx="10291157" cy="62068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61E9B9DB-3630-4954-D797-2493FE1452AB}"/>
              </a:ext>
            </a:extLst>
          </p:cNvPr>
          <p:cNvSpPr>
            <a:spLocks noGrp="1"/>
          </p:cNvSpPr>
          <p:nvPr>
            <p:ph type="sldNum" sz="quarter" idx="12"/>
          </p:nvPr>
        </p:nvSpPr>
        <p:spPr/>
        <p:txBody>
          <a:bodyPr/>
          <a:lstStyle/>
          <a:p>
            <a:endParaRPr kumimoji="1" lang="ja-JP" altLang="en-US" dirty="0"/>
          </a:p>
        </p:txBody>
      </p:sp>
      <p:sp>
        <p:nvSpPr>
          <p:cNvPr id="8" name="フッター プレースホルダー 3">
            <a:extLst>
              <a:ext uri="{FF2B5EF4-FFF2-40B4-BE49-F238E27FC236}">
                <a16:creationId xmlns:a16="http://schemas.microsoft.com/office/drawing/2014/main" id="{B4C7FED1-7A00-944B-60FE-1D42D2FB29A7}"/>
              </a:ext>
            </a:extLst>
          </p:cNvPr>
          <p:cNvSpPr>
            <a:spLocks noGrp="1"/>
          </p:cNvSpPr>
          <p:nvPr>
            <p:ph type="ftr" sz="quarter" idx="11"/>
          </p:nvPr>
        </p:nvSpPr>
        <p:spPr>
          <a:xfrm>
            <a:off x="-240856" y="557709"/>
            <a:ext cx="1354761" cy="281641"/>
          </a:xfrm>
        </p:spPr>
        <p:txBody>
          <a:bodyPr/>
          <a:lstStyle/>
          <a:p>
            <a:r>
              <a:rPr kumimoji="1" lang="en-US" altLang="ja-JP" sz="3200" dirty="0">
                <a:solidFill>
                  <a:srgbClr val="FF0000"/>
                </a:solidFill>
                <a:latin typeface="+mj-ea"/>
                <a:ea typeface="+mj-ea"/>
              </a:rPr>
              <a:t>【</a:t>
            </a:r>
            <a:r>
              <a:rPr kumimoji="1" lang="ja-JP" altLang="en-US" sz="3200" dirty="0">
                <a:solidFill>
                  <a:srgbClr val="FF0000"/>
                </a:solidFill>
                <a:latin typeface="+mj-ea"/>
                <a:ea typeface="+mj-ea"/>
              </a:rPr>
              <a:t>図１９</a:t>
            </a:r>
            <a:r>
              <a:rPr lang="en-US" altLang="ja-JP" sz="3200" dirty="0">
                <a:solidFill>
                  <a:srgbClr val="FF0000"/>
                </a:solidFill>
                <a:latin typeface="+mj-ea"/>
                <a:ea typeface="+mj-ea"/>
              </a:rPr>
              <a:t>】</a:t>
            </a:r>
            <a:endParaRPr kumimoji="1" lang="ja-JP" altLang="en-US" sz="1800" dirty="0">
              <a:latin typeface="+mj-ea"/>
              <a:ea typeface="+mj-ea"/>
            </a:endParaRPr>
          </a:p>
        </p:txBody>
      </p:sp>
    </p:spTree>
    <p:extLst>
      <p:ext uri="{BB962C8B-B14F-4D97-AF65-F5344CB8AC3E}">
        <p14:creationId xmlns:p14="http://schemas.microsoft.com/office/powerpoint/2010/main" val="428098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965915" y="27909"/>
            <a:ext cx="10257674" cy="3120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雲形吹き出し 41"/>
          <p:cNvSpPr/>
          <p:nvPr/>
        </p:nvSpPr>
        <p:spPr>
          <a:xfrm rot="17499813">
            <a:off x="8928920" y="1050888"/>
            <a:ext cx="2230270" cy="2604068"/>
          </a:xfrm>
          <a:prstGeom prst="cloudCallout">
            <a:avLst>
              <a:gd name="adj1" fmla="val 7240"/>
              <a:gd name="adj2" fmla="val -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雲形吹き出し 42"/>
          <p:cNvSpPr/>
          <p:nvPr/>
        </p:nvSpPr>
        <p:spPr>
          <a:xfrm rot="21399042">
            <a:off x="1415538" y="1248165"/>
            <a:ext cx="2230270" cy="1492149"/>
          </a:xfrm>
          <a:prstGeom prst="cloudCallout">
            <a:avLst>
              <a:gd name="adj1" fmla="val 7240"/>
              <a:gd name="adj2" fmla="val -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雲形吹き出し 43"/>
          <p:cNvSpPr/>
          <p:nvPr/>
        </p:nvSpPr>
        <p:spPr>
          <a:xfrm rot="21399042">
            <a:off x="4026505" y="648824"/>
            <a:ext cx="2230270" cy="1492149"/>
          </a:xfrm>
          <a:prstGeom prst="cloudCallout">
            <a:avLst>
              <a:gd name="adj1" fmla="val 7240"/>
              <a:gd name="adj2" fmla="val -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雲形吹き出し 28"/>
          <p:cNvSpPr/>
          <p:nvPr/>
        </p:nvSpPr>
        <p:spPr>
          <a:xfrm rot="21399042">
            <a:off x="908291" y="428069"/>
            <a:ext cx="1902691" cy="1492149"/>
          </a:xfrm>
          <a:prstGeom prst="cloudCallout">
            <a:avLst>
              <a:gd name="adj1" fmla="val 7240"/>
              <a:gd name="adj2" fmla="val -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rot="21006553">
            <a:off x="984817" y="1320400"/>
            <a:ext cx="6093341" cy="3071182"/>
          </a:xfrm>
          <a:prstGeom prst="ellipse">
            <a:avLst/>
          </a:prstGeom>
          <a:solidFill>
            <a:schemeClr val="accent6">
              <a:lumMod val="60000"/>
              <a:lumOff val="40000"/>
            </a:schemeClr>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965915" y="2394540"/>
            <a:ext cx="10265154" cy="449457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楕円 30"/>
          <p:cNvSpPr/>
          <p:nvPr/>
        </p:nvSpPr>
        <p:spPr>
          <a:xfrm>
            <a:off x="2795136" y="3766747"/>
            <a:ext cx="6595266" cy="3053485"/>
          </a:xfrm>
          <a:prstGeom prst="ellipse">
            <a:avLst/>
          </a:prstGeom>
          <a:solidFill>
            <a:schemeClr val="accent6">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p:cNvPicPr>
            <a:picLocks noChangeAspect="1"/>
          </p:cNvPicPr>
          <p:nvPr/>
        </p:nvPicPr>
        <p:blipFill>
          <a:blip r:embed="rId2"/>
          <a:stretch>
            <a:fillRect/>
          </a:stretch>
        </p:blipFill>
        <p:spPr>
          <a:xfrm>
            <a:off x="4446829" y="4548931"/>
            <a:ext cx="1068952" cy="600615"/>
          </a:xfrm>
          <a:prstGeom prst="rect">
            <a:avLst/>
          </a:prstGeom>
          <a:effectLst>
            <a:softEdge rad="127000"/>
          </a:effectLst>
        </p:spPr>
      </p:pic>
      <p:sp>
        <p:nvSpPr>
          <p:cNvPr id="86" name="テキスト ボックス 85"/>
          <p:cNvSpPr txBox="1"/>
          <p:nvPr/>
        </p:nvSpPr>
        <p:spPr>
          <a:xfrm>
            <a:off x="3330198" y="4606646"/>
            <a:ext cx="1127232" cy="415498"/>
          </a:xfrm>
          <a:prstGeom prst="rect">
            <a:avLst/>
          </a:prstGeom>
          <a:solidFill>
            <a:srgbClr val="FFFFFF">
              <a:alpha val="67059"/>
            </a:srgbClr>
          </a:solidFill>
        </p:spPr>
        <p:txBody>
          <a:bodyPr wrap="none" rtlCol="0">
            <a:spAutoFit/>
          </a:bodyPr>
          <a:lstStyle/>
          <a:p>
            <a:pPr algn="ctr"/>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レスパイト住宅</a:t>
            </a:r>
            <a:endParaRPr kumimoji="1" lang="en-US" altLang="ja-JP" sz="1050" b="1" dirty="0">
              <a:solidFill>
                <a:srgbClr val="FF0000"/>
              </a:solidFill>
              <a:latin typeface="HG丸ｺﾞｼｯｸM-PRO" panose="020F0600000000000000" pitchFamily="50" charset="-128"/>
              <a:ea typeface="HG丸ｺﾞｼｯｸM-PRO" panose="020F0600000000000000" pitchFamily="50" charset="-128"/>
            </a:endParaRPr>
          </a:p>
          <a:p>
            <a:pPr algn="ctr"/>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空家の活用</a:t>
            </a:r>
          </a:p>
        </p:txBody>
      </p:sp>
      <p:sp>
        <p:nvSpPr>
          <p:cNvPr id="12" name="楕円 11"/>
          <p:cNvSpPr/>
          <p:nvPr/>
        </p:nvSpPr>
        <p:spPr>
          <a:xfrm>
            <a:off x="6441281" y="1570873"/>
            <a:ext cx="4782310" cy="1940633"/>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374718" y="3787008"/>
            <a:ext cx="5848872" cy="1926302"/>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flipH="1">
            <a:off x="2493151" y="3239433"/>
            <a:ext cx="3431862" cy="1780967"/>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flipH="1">
            <a:off x="3458461" y="2058040"/>
            <a:ext cx="2057319" cy="2279797"/>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8343312" y="2442817"/>
            <a:ext cx="1573994" cy="1835457"/>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flipH="1">
            <a:off x="3124125" y="5016748"/>
            <a:ext cx="3201969" cy="1740911"/>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3364416" y="2142690"/>
            <a:ext cx="1579319" cy="1572675"/>
          </a:xfrm>
          <a:custGeom>
            <a:avLst/>
            <a:gdLst>
              <a:gd name="connsiteX0" fmla="*/ 947292 w 1197272"/>
              <a:gd name="connsiteY0" fmla="*/ 0 h 2157726"/>
              <a:gd name="connsiteX1" fmla="*/ 980184 w 1197272"/>
              <a:gd name="connsiteY1" fmla="*/ 39471 h 2157726"/>
              <a:gd name="connsiteX2" fmla="*/ 1006498 w 1197272"/>
              <a:gd name="connsiteY2" fmla="*/ 78941 h 2157726"/>
              <a:gd name="connsiteX3" fmla="*/ 1039390 w 1197272"/>
              <a:gd name="connsiteY3" fmla="*/ 111833 h 2157726"/>
              <a:gd name="connsiteX4" fmla="*/ 1052547 w 1197272"/>
              <a:gd name="connsiteY4" fmla="*/ 131569 h 2157726"/>
              <a:gd name="connsiteX5" fmla="*/ 1111753 w 1197272"/>
              <a:gd name="connsiteY5" fmla="*/ 177618 h 2157726"/>
              <a:gd name="connsiteX6" fmla="*/ 1151223 w 1197272"/>
              <a:gd name="connsiteY6" fmla="*/ 217088 h 2157726"/>
              <a:gd name="connsiteX7" fmla="*/ 1197272 w 1197272"/>
              <a:gd name="connsiteY7" fmla="*/ 282872 h 2157726"/>
              <a:gd name="connsiteX8" fmla="*/ 1190694 w 1197272"/>
              <a:gd name="connsiteY8" fmla="*/ 374970 h 2157726"/>
              <a:gd name="connsiteX9" fmla="*/ 1177537 w 1197272"/>
              <a:gd name="connsiteY9" fmla="*/ 407862 h 2157726"/>
              <a:gd name="connsiteX10" fmla="*/ 1157802 w 1197272"/>
              <a:gd name="connsiteY10" fmla="*/ 467068 h 2157726"/>
              <a:gd name="connsiteX11" fmla="*/ 1131488 w 1197272"/>
              <a:gd name="connsiteY11" fmla="*/ 532852 h 2157726"/>
              <a:gd name="connsiteX12" fmla="*/ 1124909 w 1197272"/>
              <a:gd name="connsiteY12" fmla="*/ 552587 h 2157726"/>
              <a:gd name="connsiteX13" fmla="*/ 1098596 w 1197272"/>
              <a:gd name="connsiteY13" fmla="*/ 611793 h 2157726"/>
              <a:gd name="connsiteX14" fmla="*/ 1085439 w 1197272"/>
              <a:gd name="connsiteY14" fmla="*/ 749940 h 2157726"/>
              <a:gd name="connsiteX15" fmla="*/ 1039390 w 1197272"/>
              <a:gd name="connsiteY15" fmla="*/ 881508 h 2157726"/>
              <a:gd name="connsiteX16" fmla="*/ 1019655 w 1197272"/>
              <a:gd name="connsiteY16" fmla="*/ 907822 h 2157726"/>
              <a:gd name="connsiteX17" fmla="*/ 1013076 w 1197272"/>
              <a:gd name="connsiteY17" fmla="*/ 934136 h 2157726"/>
              <a:gd name="connsiteX18" fmla="*/ 999920 w 1197272"/>
              <a:gd name="connsiteY18" fmla="*/ 953871 h 2157726"/>
              <a:gd name="connsiteX19" fmla="*/ 986763 w 1197272"/>
              <a:gd name="connsiteY19" fmla="*/ 1032812 h 2157726"/>
              <a:gd name="connsiteX20" fmla="*/ 1006498 w 1197272"/>
              <a:gd name="connsiteY20" fmla="*/ 1184115 h 2157726"/>
              <a:gd name="connsiteX21" fmla="*/ 1013076 w 1197272"/>
              <a:gd name="connsiteY21" fmla="*/ 1203851 h 2157726"/>
              <a:gd name="connsiteX22" fmla="*/ 1098596 w 1197272"/>
              <a:gd name="connsiteY22" fmla="*/ 1282792 h 2157726"/>
              <a:gd name="connsiteX23" fmla="*/ 1138066 w 1197272"/>
              <a:gd name="connsiteY23" fmla="*/ 1348576 h 2157726"/>
              <a:gd name="connsiteX24" fmla="*/ 1144645 w 1197272"/>
              <a:gd name="connsiteY24" fmla="*/ 1374889 h 2157726"/>
              <a:gd name="connsiteX25" fmla="*/ 1026233 w 1197272"/>
              <a:gd name="connsiteY25" fmla="*/ 1519615 h 2157726"/>
              <a:gd name="connsiteX26" fmla="*/ 914400 w 1197272"/>
              <a:gd name="connsiteY26" fmla="*/ 1572242 h 2157726"/>
              <a:gd name="connsiteX27" fmla="*/ 815724 w 1197272"/>
              <a:gd name="connsiteY27" fmla="*/ 1605134 h 2157726"/>
              <a:gd name="connsiteX28" fmla="*/ 769675 w 1197272"/>
              <a:gd name="connsiteY28" fmla="*/ 1618291 h 2157726"/>
              <a:gd name="connsiteX29" fmla="*/ 723626 w 1197272"/>
              <a:gd name="connsiteY29" fmla="*/ 1624869 h 2157726"/>
              <a:gd name="connsiteX30" fmla="*/ 703891 w 1197272"/>
              <a:gd name="connsiteY30" fmla="*/ 1631448 h 2157726"/>
              <a:gd name="connsiteX31" fmla="*/ 684155 w 1197272"/>
              <a:gd name="connsiteY31" fmla="*/ 1644605 h 2157726"/>
              <a:gd name="connsiteX32" fmla="*/ 657842 w 1197272"/>
              <a:gd name="connsiteY32" fmla="*/ 1651183 h 2157726"/>
              <a:gd name="connsiteX33" fmla="*/ 605214 w 1197272"/>
              <a:gd name="connsiteY33" fmla="*/ 1684075 h 2157726"/>
              <a:gd name="connsiteX34" fmla="*/ 519695 w 1197272"/>
              <a:gd name="connsiteY34" fmla="*/ 1736702 h 2157726"/>
              <a:gd name="connsiteX35" fmla="*/ 499960 w 1197272"/>
              <a:gd name="connsiteY35" fmla="*/ 1743281 h 2157726"/>
              <a:gd name="connsiteX36" fmla="*/ 453911 w 1197272"/>
              <a:gd name="connsiteY36" fmla="*/ 1763016 h 2157726"/>
              <a:gd name="connsiteX37" fmla="*/ 407862 w 1197272"/>
              <a:gd name="connsiteY37" fmla="*/ 1776173 h 2157726"/>
              <a:gd name="connsiteX38" fmla="*/ 374970 w 1197272"/>
              <a:gd name="connsiteY38" fmla="*/ 1789330 h 2157726"/>
              <a:gd name="connsiteX39" fmla="*/ 263137 w 1197272"/>
              <a:gd name="connsiteY39" fmla="*/ 1848536 h 2157726"/>
              <a:gd name="connsiteX40" fmla="*/ 243402 w 1197272"/>
              <a:gd name="connsiteY40" fmla="*/ 1861692 h 2157726"/>
              <a:gd name="connsiteX41" fmla="*/ 223666 w 1197272"/>
              <a:gd name="connsiteY41" fmla="*/ 1874849 h 2157726"/>
              <a:gd name="connsiteX42" fmla="*/ 210509 w 1197272"/>
              <a:gd name="connsiteY42" fmla="*/ 1894584 h 2157726"/>
              <a:gd name="connsiteX43" fmla="*/ 190774 w 1197272"/>
              <a:gd name="connsiteY43" fmla="*/ 1920898 h 2157726"/>
              <a:gd name="connsiteX44" fmla="*/ 157882 w 1197272"/>
              <a:gd name="connsiteY44" fmla="*/ 1973525 h 2157726"/>
              <a:gd name="connsiteX45" fmla="*/ 151304 w 1197272"/>
              <a:gd name="connsiteY45" fmla="*/ 1993261 h 2157726"/>
              <a:gd name="connsiteX46" fmla="*/ 124990 w 1197272"/>
              <a:gd name="connsiteY46" fmla="*/ 2032731 h 2157726"/>
              <a:gd name="connsiteX47" fmla="*/ 111833 w 1197272"/>
              <a:gd name="connsiteY47" fmla="*/ 2052466 h 2157726"/>
              <a:gd name="connsiteX48" fmla="*/ 72363 w 1197272"/>
              <a:gd name="connsiteY48" fmla="*/ 2085359 h 2157726"/>
              <a:gd name="connsiteX49" fmla="*/ 52627 w 1197272"/>
              <a:gd name="connsiteY49" fmla="*/ 2111672 h 2157726"/>
              <a:gd name="connsiteX50" fmla="*/ 0 w 1197272"/>
              <a:gd name="connsiteY50" fmla="*/ 2157721 h 215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97272" h="2157726">
                <a:moveTo>
                  <a:pt x="947292" y="0"/>
                </a:moveTo>
                <a:cubicBezTo>
                  <a:pt x="958256" y="13157"/>
                  <a:pt x="969908" y="25770"/>
                  <a:pt x="980184" y="39471"/>
                </a:cubicBezTo>
                <a:cubicBezTo>
                  <a:pt x="989672" y="52121"/>
                  <a:pt x="996485" y="66703"/>
                  <a:pt x="1006498" y="78941"/>
                </a:cubicBezTo>
                <a:cubicBezTo>
                  <a:pt x="1016317" y="90941"/>
                  <a:pt x="1029180" y="100164"/>
                  <a:pt x="1039390" y="111833"/>
                </a:cubicBezTo>
                <a:cubicBezTo>
                  <a:pt x="1044596" y="117783"/>
                  <a:pt x="1047485" y="125495"/>
                  <a:pt x="1052547" y="131569"/>
                </a:cubicBezTo>
                <a:cubicBezTo>
                  <a:pt x="1098836" y="187117"/>
                  <a:pt x="1038411" y="104276"/>
                  <a:pt x="1111753" y="177618"/>
                </a:cubicBezTo>
                <a:cubicBezTo>
                  <a:pt x="1124910" y="190775"/>
                  <a:pt x="1140059" y="202203"/>
                  <a:pt x="1151223" y="217088"/>
                </a:cubicBezTo>
                <a:cubicBezTo>
                  <a:pt x="1180445" y="256052"/>
                  <a:pt x="1164876" y="234279"/>
                  <a:pt x="1197272" y="282872"/>
                </a:cubicBezTo>
                <a:cubicBezTo>
                  <a:pt x="1195079" y="313571"/>
                  <a:pt x="1195494" y="344569"/>
                  <a:pt x="1190694" y="374970"/>
                </a:cubicBezTo>
                <a:cubicBezTo>
                  <a:pt x="1188852" y="386634"/>
                  <a:pt x="1181509" y="396741"/>
                  <a:pt x="1177537" y="407862"/>
                </a:cubicBezTo>
                <a:cubicBezTo>
                  <a:pt x="1170540" y="427453"/>
                  <a:pt x="1165528" y="447753"/>
                  <a:pt x="1157802" y="467068"/>
                </a:cubicBezTo>
                <a:cubicBezTo>
                  <a:pt x="1149031" y="488996"/>
                  <a:pt x="1139966" y="510809"/>
                  <a:pt x="1131488" y="532852"/>
                </a:cubicBezTo>
                <a:cubicBezTo>
                  <a:pt x="1128999" y="539324"/>
                  <a:pt x="1127576" y="546186"/>
                  <a:pt x="1124909" y="552587"/>
                </a:cubicBezTo>
                <a:cubicBezTo>
                  <a:pt x="1116603" y="572522"/>
                  <a:pt x="1107367" y="592058"/>
                  <a:pt x="1098596" y="611793"/>
                </a:cubicBezTo>
                <a:cubicBezTo>
                  <a:pt x="1094210" y="657842"/>
                  <a:pt x="1094038" y="704489"/>
                  <a:pt x="1085439" y="749940"/>
                </a:cubicBezTo>
                <a:cubicBezTo>
                  <a:pt x="1081928" y="768498"/>
                  <a:pt x="1060368" y="847944"/>
                  <a:pt x="1039390" y="881508"/>
                </a:cubicBezTo>
                <a:cubicBezTo>
                  <a:pt x="1033579" y="890806"/>
                  <a:pt x="1026233" y="899051"/>
                  <a:pt x="1019655" y="907822"/>
                </a:cubicBezTo>
                <a:cubicBezTo>
                  <a:pt x="1017462" y="916593"/>
                  <a:pt x="1016638" y="925826"/>
                  <a:pt x="1013076" y="934136"/>
                </a:cubicBezTo>
                <a:cubicBezTo>
                  <a:pt x="1009962" y="941403"/>
                  <a:pt x="1001957" y="946232"/>
                  <a:pt x="999920" y="953871"/>
                </a:cubicBezTo>
                <a:cubicBezTo>
                  <a:pt x="993047" y="979647"/>
                  <a:pt x="991149" y="1006498"/>
                  <a:pt x="986763" y="1032812"/>
                </a:cubicBezTo>
                <a:cubicBezTo>
                  <a:pt x="994156" y="1158500"/>
                  <a:pt x="981532" y="1109215"/>
                  <a:pt x="1006498" y="1184115"/>
                </a:cubicBezTo>
                <a:cubicBezTo>
                  <a:pt x="1008691" y="1190694"/>
                  <a:pt x="1007893" y="1199244"/>
                  <a:pt x="1013076" y="1203851"/>
                </a:cubicBezTo>
                <a:cubicBezTo>
                  <a:pt x="1024103" y="1213652"/>
                  <a:pt x="1080600" y="1261797"/>
                  <a:pt x="1098596" y="1282792"/>
                </a:cubicBezTo>
                <a:cubicBezTo>
                  <a:pt x="1108440" y="1294276"/>
                  <a:pt x="1137167" y="1347003"/>
                  <a:pt x="1138066" y="1348576"/>
                </a:cubicBezTo>
                <a:cubicBezTo>
                  <a:pt x="1140259" y="1357347"/>
                  <a:pt x="1145924" y="1365939"/>
                  <a:pt x="1144645" y="1374889"/>
                </a:cubicBezTo>
                <a:cubicBezTo>
                  <a:pt x="1132284" y="1461415"/>
                  <a:pt x="1106947" y="1462443"/>
                  <a:pt x="1026233" y="1519615"/>
                </a:cubicBezTo>
                <a:cubicBezTo>
                  <a:pt x="978567" y="1553378"/>
                  <a:pt x="964998" y="1551407"/>
                  <a:pt x="914400" y="1572242"/>
                </a:cubicBezTo>
                <a:cubicBezTo>
                  <a:pt x="833486" y="1605560"/>
                  <a:pt x="882376" y="1594026"/>
                  <a:pt x="815724" y="1605134"/>
                </a:cubicBezTo>
                <a:cubicBezTo>
                  <a:pt x="798811" y="1610772"/>
                  <a:pt x="787854" y="1614986"/>
                  <a:pt x="769675" y="1618291"/>
                </a:cubicBezTo>
                <a:cubicBezTo>
                  <a:pt x="754420" y="1621065"/>
                  <a:pt x="738976" y="1622676"/>
                  <a:pt x="723626" y="1624869"/>
                </a:cubicBezTo>
                <a:cubicBezTo>
                  <a:pt x="717048" y="1627062"/>
                  <a:pt x="710093" y="1628347"/>
                  <a:pt x="703891" y="1631448"/>
                </a:cubicBezTo>
                <a:cubicBezTo>
                  <a:pt x="696819" y="1634984"/>
                  <a:pt x="691422" y="1641491"/>
                  <a:pt x="684155" y="1644605"/>
                </a:cubicBezTo>
                <a:cubicBezTo>
                  <a:pt x="675845" y="1648166"/>
                  <a:pt x="666613" y="1648990"/>
                  <a:pt x="657842" y="1651183"/>
                </a:cubicBezTo>
                <a:cubicBezTo>
                  <a:pt x="582344" y="1711582"/>
                  <a:pt x="656638" y="1658363"/>
                  <a:pt x="605214" y="1684075"/>
                </a:cubicBezTo>
                <a:cubicBezTo>
                  <a:pt x="501183" y="1736090"/>
                  <a:pt x="613458" y="1684612"/>
                  <a:pt x="519695" y="1736702"/>
                </a:cubicBezTo>
                <a:cubicBezTo>
                  <a:pt x="513633" y="1740070"/>
                  <a:pt x="506398" y="1740706"/>
                  <a:pt x="499960" y="1743281"/>
                </a:cubicBezTo>
                <a:cubicBezTo>
                  <a:pt x="484455" y="1749483"/>
                  <a:pt x="469638" y="1757399"/>
                  <a:pt x="453911" y="1763016"/>
                </a:cubicBezTo>
                <a:cubicBezTo>
                  <a:pt x="438877" y="1768385"/>
                  <a:pt x="423007" y="1771125"/>
                  <a:pt x="407862" y="1776173"/>
                </a:cubicBezTo>
                <a:cubicBezTo>
                  <a:pt x="396659" y="1779907"/>
                  <a:pt x="386068" y="1785294"/>
                  <a:pt x="374970" y="1789330"/>
                </a:cubicBezTo>
                <a:cubicBezTo>
                  <a:pt x="302095" y="1815830"/>
                  <a:pt x="360148" y="1786172"/>
                  <a:pt x="263137" y="1848536"/>
                </a:cubicBezTo>
                <a:cubicBezTo>
                  <a:pt x="256487" y="1852811"/>
                  <a:pt x="249980" y="1857307"/>
                  <a:pt x="243402" y="1861692"/>
                </a:cubicBezTo>
                <a:lnTo>
                  <a:pt x="223666" y="1874849"/>
                </a:lnTo>
                <a:cubicBezTo>
                  <a:pt x="219280" y="1881427"/>
                  <a:pt x="215104" y="1888150"/>
                  <a:pt x="210509" y="1894584"/>
                </a:cubicBezTo>
                <a:cubicBezTo>
                  <a:pt x="204136" y="1903506"/>
                  <a:pt x="197147" y="1911976"/>
                  <a:pt x="190774" y="1920898"/>
                </a:cubicBezTo>
                <a:cubicBezTo>
                  <a:pt x="182075" y="1933077"/>
                  <a:pt x="163005" y="1963278"/>
                  <a:pt x="157882" y="1973525"/>
                </a:cubicBezTo>
                <a:cubicBezTo>
                  <a:pt x="154781" y="1979727"/>
                  <a:pt x="154672" y="1987199"/>
                  <a:pt x="151304" y="1993261"/>
                </a:cubicBezTo>
                <a:cubicBezTo>
                  <a:pt x="143625" y="2007084"/>
                  <a:pt x="133761" y="2019574"/>
                  <a:pt x="124990" y="2032731"/>
                </a:cubicBezTo>
                <a:cubicBezTo>
                  <a:pt x="120604" y="2039309"/>
                  <a:pt x="118411" y="2048080"/>
                  <a:pt x="111833" y="2052466"/>
                </a:cubicBezTo>
                <a:cubicBezTo>
                  <a:pt x="91529" y="2066002"/>
                  <a:pt x="89249" y="2065659"/>
                  <a:pt x="72363" y="2085359"/>
                </a:cubicBezTo>
                <a:cubicBezTo>
                  <a:pt x="65228" y="2093683"/>
                  <a:pt x="60002" y="2103559"/>
                  <a:pt x="52627" y="2111672"/>
                </a:cubicBezTo>
                <a:cubicBezTo>
                  <a:pt x="9354" y="2159271"/>
                  <a:pt x="27849" y="2157721"/>
                  <a:pt x="0" y="2157721"/>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flipH="1">
            <a:off x="7502759" y="4430354"/>
            <a:ext cx="341808" cy="968124"/>
          </a:xfrm>
          <a:custGeom>
            <a:avLst/>
            <a:gdLst>
              <a:gd name="connsiteX0" fmla="*/ 947292 w 1197272"/>
              <a:gd name="connsiteY0" fmla="*/ 0 h 2157726"/>
              <a:gd name="connsiteX1" fmla="*/ 980184 w 1197272"/>
              <a:gd name="connsiteY1" fmla="*/ 39471 h 2157726"/>
              <a:gd name="connsiteX2" fmla="*/ 1006498 w 1197272"/>
              <a:gd name="connsiteY2" fmla="*/ 78941 h 2157726"/>
              <a:gd name="connsiteX3" fmla="*/ 1039390 w 1197272"/>
              <a:gd name="connsiteY3" fmla="*/ 111833 h 2157726"/>
              <a:gd name="connsiteX4" fmla="*/ 1052547 w 1197272"/>
              <a:gd name="connsiteY4" fmla="*/ 131569 h 2157726"/>
              <a:gd name="connsiteX5" fmla="*/ 1111753 w 1197272"/>
              <a:gd name="connsiteY5" fmla="*/ 177618 h 2157726"/>
              <a:gd name="connsiteX6" fmla="*/ 1151223 w 1197272"/>
              <a:gd name="connsiteY6" fmla="*/ 217088 h 2157726"/>
              <a:gd name="connsiteX7" fmla="*/ 1197272 w 1197272"/>
              <a:gd name="connsiteY7" fmla="*/ 282872 h 2157726"/>
              <a:gd name="connsiteX8" fmla="*/ 1190694 w 1197272"/>
              <a:gd name="connsiteY8" fmla="*/ 374970 h 2157726"/>
              <a:gd name="connsiteX9" fmla="*/ 1177537 w 1197272"/>
              <a:gd name="connsiteY9" fmla="*/ 407862 h 2157726"/>
              <a:gd name="connsiteX10" fmla="*/ 1157802 w 1197272"/>
              <a:gd name="connsiteY10" fmla="*/ 467068 h 2157726"/>
              <a:gd name="connsiteX11" fmla="*/ 1131488 w 1197272"/>
              <a:gd name="connsiteY11" fmla="*/ 532852 h 2157726"/>
              <a:gd name="connsiteX12" fmla="*/ 1124909 w 1197272"/>
              <a:gd name="connsiteY12" fmla="*/ 552587 h 2157726"/>
              <a:gd name="connsiteX13" fmla="*/ 1098596 w 1197272"/>
              <a:gd name="connsiteY13" fmla="*/ 611793 h 2157726"/>
              <a:gd name="connsiteX14" fmla="*/ 1085439 w 1197272"/>
              <a:gd name="connsiteY14" fmla="*/ 749940 h 2157726"/>
              <a:gd name="connsiteX15" fmla="*/ 1039390 w 1197272"/>
              <a:gd name="connsiteY15" fmla="*/ 881508 h 2157726"/>
              <a:gd name="connsiteX16" fmla="*/ 1019655 w 1197272"/>
              <a:gd name="connsiteY16" fmla="*/ 907822 h 2157726"/>
              <a:gd name="connsiteX17" fmla="*/ 1013076 w 1197272"/>
              <a:gd name="connsiteY17" fmla="*/ 934136 h 2157726"/>
              <a:gd name="connsiteX18" fmla="*/ 999920 w 1197272"/>
              <a:gd name="connsiteY18" fmla="*/ 953871 h 2157726"/>
              <a:gd name="connsiteX19" fmla="*/ 986763 w 1197272"/>
              <a:gd name="connsiteY19" fmla="*/ 1032812 h 2157726"/>
              <a:gd name="connsiteX20" fmla="*/ 1006498 w 1197272"/>
              <a:gd name="connsiteY20" fmla="*/ 1184115 h 2157726"/>
              <a:gd name="connsiteX21" fmla="*/ 1013076 w 1197272"/>
              <a:gd name="connsiteY21" fmla="*/ 1203851 h 2157726"/>
              <a:gd name="connsiteX22" fmla="*/ 1098596 w 1197272"/>
              <a:gd name="connsiteY22" fmla="*/ 1282792 h 2157726"/>
              <a:gd name="connsiteX23" fmla="*/ 1138066 w 1197272"/>
              <a:gd name="connsiteY23" fmla="*/ 1348576 h 2157726"/>
              <a:gd name="connsiteX24" fmla="*/ 1144645 w 1197272"/>
              <a:gd name="connsiteY24" fmla="*/ 1374889 h 2157726"/>
              <a:gd name="connsiteX25" fmla="*/ 1026233 w 1197272"/>
              <a:gd name="connsiteY25" fmla="*/ 1519615 h 2157726"/>
              <a:gd name="connsiteX26" fmla="*/ 914400 w 1197272"/>
              <a:gd name="connsiteY26" fmla="*/ 1572242 h 2157726"/>
              <a:gd name="connsiteX27" fmla="*/ 815724 w 1197272"/>
              <a:gd name="connsiteY27" fmla="*/ 1605134 h 2157726"/>
              <a:gd name="connsiteX28" fmla="*/ 769675 w 1197272"/>
              <a:gd name="connsiteY28" fmla="*/ 1618291 h 2157726"/>
              <a:gd name="connsiteX29" fmla="*/ 723626 w 1197272"/>
              <a:gd name="connsiteY29" fmla="*/ 1624869 h 2157726"/>
              <a:gd name="connsiteX30" fmla="*/ 703891 w 1197272"/>
              <a:gd name="connsiteY30" fmla="*/ 1631448 h 2157726"/>
              <a:gd name="connsiteX31" fmla="*/ 684155 w 1197272"/>
              <a:gd name="connsiteY31" fmla="*/ 1644605 h 2157726"/>
              <a:gd name="connsiteX32" fmla="*/ 657842 w 1197272"/>
              <a:gd name="connsiteY32" fmla="*/ 1651183 h 2157726"/>
              <a:gd name="connsiteX33" fmla="*/ 605214 w 1197272"/>
              <a:gd name="connsiteY33" fmla="*/ 1684075 h 2157726"/>
              <a:gd name="connsiteX34" fmla="*/ 519695 w 1197272"/>
              <a:gd name="connsiteY34" fmla="*/ 1736702 h 2157726"/>
              <a:gd name="connsiteX35" fmla="*/ 499960 w 1197272"/>
              <a:gd name="connsiteY35" fmla="*/ 1743281 h 2157726"/>
              <a:gd name="connsiteX36" fmla="*/ 453911 w 1197272"/>
              <a:gd name="connsiteY36" fmla="*/ 1763016 h 2157726"/>
              <a:gd name="connsiteX37" fmla="*/ 407862 w 1197272"/>
              <a:gd name="connsiteY37" fmla="*/ 1776173 h 2157726"/>
              <a:gd name="connsiteX38" fmla="*/ 374970 w 1197272"/>
              <a:gd name="connsiteY38" fmla="*/ 1789330 h 2157726"/>
              <a:gd name="connsiteX39" fmla="*/ 263137 w 1197272"/>
              <a:gd name="connsiteY39" fmla="*/ 1848536 h 2157726"/>
              <a:gd name="connsiteX40" fmla="*/ 243402 w 1197272"/>
              <a:gd name="connsiteY40" fmla="*/ 1861692 h 2157726"/>
              <a:gd name="connsiteX41" fmla="*/ 223666 w 1197272"/>
              <a:gd name="connsiteY41" fmla="*/ 1874849 h 2157726"/>
              <a:gd name="connsiteX42" fmla="*/ 210509 w 1197272"/>
              <a:gd name="connsiteY42" fmla="*/ 1894584 h 2157726"/>
              <a:gd name="connsiteX43" fmla="*/ 190774 w 1197272"/>
              <a:gd name="connsiteY43" fmla="*/ 1920898 h 2157726"/>
              <a:gd name="connsiteX44" fmla="*/ 157882 w 1197272"/>
              <a:gd name="connsiteY44" fmla="*/ 1973525 h 2157726"/>
              <a:gd name="connsiteX45" fmla="*/ 151304 w 1197272"/>
              <a:gd name="connsiteY45" fmla="*/ 1993261 h 2157726"/>
              <a:gd name="connsiteX46" fmla="*/ 124990 w 1197272"/>
              <a:gd name="connsiteY46" fmla="*/ 2032731 h 2157726"/>
              <a:gd name="connsiteX47" fmla="*/ 111833 w 1197272"/>
              <a:gd name="connsiteY47" fmla="*/ 2052466 h 2157726"/>
              <a:gd name="connsiteX48" fmla="*/ 72363 w 1197272"/>
              <a:gd name="connsiteY48" fmla="*/ 2085359 h 2157726"/>
              <a:gd name="connsiteX49" fmla="*/ 52627 w 1197272"/>
              <a:gd name="connsiteY49" fmla="*/ 2111672 h 2157726"/>
              <a:gd name="connsiteX50" fmla="*/ 0 w 1197272"/>
              <a:gd name="connsiteY50" fmla="*/ 2157721 h 215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97272" h="2157726">
                <a:moveTo>
                  <a:pt x="947292" y="0"/>
                </a:moveTo>
                <a:cubicBezTo>
                  <a:pt x="958256" y="13157"/>
                  <a:pt x="969908" y="25770"/>
                  <a:pt x="980184" y="39471"/>
                </a:cubicBezTo>
                <a:cubicBezTo>
                  <a:pt x="989672" y="52121"/>
                  <a:pt x="996485" y="66703"/>
                  <a:pt x="1006498" y="78941"/>
                </a:cubicBezTo>
                <a:cubicBezTo>
                  <a:pt x="1016317" y="90941"/>
                  <a:pt x="1029180" y="100164"/>
                  <a:pt x="1039390" y="111833"/>
                </a:cubicBezTo>
                <a:cubicBezTo>
                  <a:pt x="1044596" y="117783"/>
                  <a:pt x="1047485" y="125495"/>
                  <a:pt x="1052547" y="131569"/>
                </a:cubicBezTo>
                <a:cubicBezTo>
                  <a:pt x="1098836" y="187117"/>
                  <a:pt x="1038411" y="104276"/>
                  <a:pt x="1111753" y="177618"/>
                </a:cubicBezTo>
                <a:cubicBezTo>
                  <a:pt x="1124910" y="190775"/>
                  <a:pt x="1140059" y="202203"/>
                  <a:pt x="1151223" y="217088"/>
                </a:cubicBezTo>
                <a:cubicBezTo>
                  <a:pt x="1180445" y="256052"/>
                  <a:pt x="1164876" y="234279"/>
                  <a:pt x="1197272" y="282872"/>
                </a:cubicBezTo>
                <a:cubicBezTo>
                  <a:pt x="1195079" y="313571"/>
                  <a:pt x="1195494" y="344569"/>
                  <a:pt x="1190694" y="374970"/>
                </a:cubicBezTo>
                <a:cubicBezTo>
                  <a:pt x="1188852" y="386634"/>
                  <a:pt x="1181509" y="396741"/>
                  <a:pt x="1177537" y="407862"/>
                </a:cubicBezTo>
                <a:cubicBezTo>
                  <a:pt x="1170540" y="427453"/>
                  <a:pt x="1165528" y="447753"/>
                  <a:pt x="1157802" y="467068"/>
                </a:cubicBezTo>
                <a:cubicBezTo>
                  <a:pt x="1149031" y="488996"/>
                  <a:pt x="1139966" y="510809"/>
                  <a:pt x="1131488" y="532852"/>
                </a:cubicBezTo>
                <a:cubicBezTo>
                  <a:pt x="1128999" y="539324"/>
                  <a:pt x="1127576" y="546186"/>
                  <a:pt x="1124909" y="552587"/>
                </a:cubicBezTo>
                <a:cubicBezTo>
                  <a:pt x="1116603" y="572522"/>
                  <a:pt x="1107367" y="592058"/>
                  <a:pt x="1098596" y="611793"/>
                </a:cubicBezTo>
                <a:cubicBezTo>
                  <a:pt x="1094210" y="657842"/>
                  <a:pt x="1094038" y="704489"/>
                  <a:pt x="1085439" y="749940"/>
                </a:cubicBezTo>
                <a:cubicBezTo>
                  <a:pt x="1081928" y="768498"/>
                  <a:pt x="1060368" y="847944"/>
                  <a:pt x="1039390" y="881508"/>
                </a:cubicBezTo>
                <a:cubicBezTo>
                  <a:pt x="1033579" y="890806"/>
                  <a:pt x="1026233" y="899051"/>
                  <a:pt x="1019655" y="907822"/>
                </a:cubicBezTo>
                <a:cubicBezTo>
                  <a:pt x="1017462" y="916593"/>
                  <a:pt x="1016638" y="925826"/>
                  <a:pt x="1013076" y="934136"/>
                </a:cubicBezTo>
                <a:cubicBezTo>
                  <a:pt x="1009962" y="941403"/>
                  <a:pt x="1001957" y="946232"/>
                  <a:pt x="999920" y="953871"/>
                </a:cubicBezTo>
                <a:cubicBezTo>
                  <a:pt x="993047" y="979647"/>
                  <a:pt x="991149" y="1006498"/>
                  <a:pt x="986763" y="1032812"/>
                </a:cubicBezTo>
                <a:cubicBezTo>
                  <a:pt x="994156" y="1158500"/>
                  <a:pt x="981532" y="1109215"/>
                  <a:pt x="1006498" y="1184115"/>
                </a:cubicBezTo>
                <a:cubicBezTo>
                  <a:pt x="1008691" y="1190694"/>
                  <a:pt x="1007893" y="1199244"/>
                  <a:pt x="1013076" y="1203851"/>
                </a:cubicBezTo>
                <a:cubicBezTo>
                  <a:pt x="1024103" y="1213652"/>
                  <a:pt x="1080600" y="1261797"/>
                  <a:pt x="1098596" y="1282792"/>
                </a:cubicBezTo>
                <a:cubicBezTo>
                  <a:pt x="1108440" y="1294276"/>
                  <a:pt x="1137167" y="1347003"/>
                  <a:pt x="1138066" y="1348576"/>
                </a:cubicBezTo>
                <a:cubicBezTo>
                  <a:pt x="1140259" y="1357347"/>
                  <a:pt x="1145924" y="1365939"/>
                  <a:pt x="1144645" y="1374889"/>
                </a:cubicBezTo>
                <a:cubicBezTo>
                  <a:pt x="1132284" y="1461415"/>
                  <a:pt x="1106947" y="1462443"/>
                  <a:pt x="1026233" y="1519615"/>
                </a:cubicBezTo>
                <a:cubicBezTo>
                  <a:pt x="978567" y="1553378"/>
                  <a:pt x="964998" y="1551407"/>
                  <a:pt x="914400" y="1572242"/>
                </a:cubicBezTo>
                <a:cubicBezTo>
                  <a:pt x="833486" y="1605560"/>
                  <a:pt x="882376" y="1594026"/>
                  <a:pt x="815724" y="1605134"/>
                </a:cubicBezTo>
                <a:cubicBezTo>
                  <a:pt x="798811" y="1610772"/>
                  <a:pt x="787854" y="1614986"/>
                  <a:pt x="769675" y="1618291"/>
                </a:cubicBezTo>
                <a:cubicBezTo>
                  <a:pt x="754420" y="1621065"/>
                  <a:pt x="738976" y="1622676"/>
                  <a:pt x="723626" y="1624869"/>
                </a:cubicBezTo>
                <a:cubicBezTo>
                  <a:pt x="717048" y="1627062"/>
                  <a:pt x="710093" y="1628347"/>
                  <a:pt x="703891" y="1631448"/>
                </a:cubicBezTo>
                <a:cubicBezTo>
                  <a:pt x="696819" y="1634984"/>
                  <a:pt x="691422" y="1641491"/>
                  <a:pt x="684155" y="1644605"/>
                </a:cubicBezTo>
                <a:cubicBezTo>
                  <a:pt x="675845" y="1648166"/>
                  <a:pt x="666613" y="1648990"/>
                  <a:pt x="657842" y="1651183"/>
                </a:cubicBezTo>
                <a:cubicBezTo>
                  <a:pt x="582344" y="1711582"/>
                  <a:pt x="656638" y="1658363"/>
                  <a:pt x="605214" y="1684075"/>
                </a:cubicBezTo>
                <a:cubicBezTo>
                  <a:pt x="501183" y="1736090"/>
                  <a:pt x="613458" y="1684612"/>
                  <a:pt x="519695" y="1736702"/>
                </a:cubicBezTo>
                <a:cubicBezTo>
                  <a:pt x="513633" y="1740070"/>
                  <a:pt x="506398" y="1740706"/>
                  <a:pt x="499960" y="1743281"/>
                </a:cubicBezTo>
                <a:cubicBezTo>
                  <a:pt x="484455" y="1749483"/>
                  <a:pt x="469638" y="1757399"/>
                  <a:pt x="453911" y="1763016"/>
                </a:cubicBezTo>
                <a:cubicBezTo>
                  <a:pt x="438877" y="1768385"/>
                  <a:pt x="423007" y="1771125"/>
                  <a:pt x="407862" y="1776173"/>
                </a:cubicBezTo>
                <a:cubicBezTo>
                  <a:pt x="396659" y="1779907"/>
                  <a:pt x="386068" y="1785294"/>
                  <a:pt x="374970" y="1789330"/>
                </a:cubicBezTo>
                <a:cubicBezTo>
                  <a:pt x="302095" y="1815830"/>
                  <a:pt x="360148" y="1786172"/>
                  <a:pt x="263137" y="1848536"/>
                </a:cubicBezTo>
                <a:cubicBezTo>
                  <a:pt x="256487" y="1852811"/>
                  <a:pt x="249980" y="1857307"/>
                  <a:pt x="243402" y="1861692"/>
                </a:cubicBezTo>
                <a:lnTo>
                  <a:pt x="223666" y="1874849"/>
                </a:lnTo>
                <a:cubicBezTo>
                  <a:pt x="219280" y="1881427"/>
                  <a:pt x="215104" y="1888150"/>
                  <a:pt x="210509" y="1894584"/>
                </a:cubicBezTo>
                <a:cubicBezTo>
                  <a:pt x="204136" y="1903506"/>
                  <a:pt x="197147" y="1911976"/>
                  <a:pt x="190774" y="1920898"/>
                </a:cubicBezTo>
                <a:cubicBezTo>
                  <a:pt x="182075" y="1933077"/>
                  <a:pt x="163005" y="1963278"/>
                  <a:pt x="157882" y="1973525"/>
                </a:cubicBezTo>
                <a:cubicBezTo>
                  <a:pt x="154781" y="1979727"/>
                  <a:pt x="154672" y="1987199"/>
                  <a:pt x="151304" y="1993261"/>
                </a:cubicBezTo>
                <a:cubicBezTo>
                  <a:pt x="143625" y="2007084"/>
                  <a:pt x="133761" y="2019574"/>
                  <a:pt x="124990" y="2032731"/>
                </a:cubicBezTo>
                <a:cubicBezTo>
                  <a:pt x="120604" y="2039309"/>
                  <a:pt x="118411" y="2048080"/>
                  <a:pt x="111833" y="2052466"/>
                </a:cubicBezTo>
                <a:cubicBezTo>
                  <a:pt x="91529" y="2066002"/>
                  <a:pt x="89249" y="2065659"/>
                  <a:pt x="72363" y="2085359"/>
                </a:cubicBezTo>
                <a:cubicBezTo>
                  <a:pt x="65228" y="2093683"/>
                  <a:pt x="60002" y="2103559"/>
                  <a:pt x="52627" y="2111672"/>
                </a:cubicBezTo>
                <a:cubicBezTo>
                  <a:pt x="9354" y="2159271"/>
                  <a:pt x="27849" y="2157721"/>
                  <a:pt x="0" y="2157721"/>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rot="19577476">
            <a:off x="4051788" y="1723260"/>
            <a:ext cx="2296643" cy="942738"/>
          </a:xfrm>
          <a:custGeom>
            <a:avLst/>
            <a:gdLst>
              <a:gd name="connsiteX0" fmla="*/ 2045888 w 2045888"/>
              <a:gd name="connsiteY0" fmla="*/ 374970 h 585765"/>
              <a:gd name="connsiteX1" fmla="*/ 1874849 w 2045888"/>
              <a:gd name="connsiteY1" fmla="*/ 447333 h 585765"/>
              <a:gd name="connsiteX2" fmla="*/ 1749859 w 2045888"/>
              <a:gd name="connsiteY2" fmla="*/ 493382 h 585765"/>
              <a:gd name="connsiteX3" fmla="*/ 1710389 w 2045888"/>
              <a:gd name="connsiteY3" fmla="*/ 499960 h 585765"/>
              <a:gd name="connsiteX4" fmla="*/ 1611713 w 2045888"/>
              <a:gd name="connsiteY4" fmla="*/ 539431 h 585765"/>
              <a:gd name="connsiteX5" fmla="*/ 1552507 w 2045888"/>
              <a:gd name="connsiteY5" fmla="*/ 552587 h 585765"/>
              <a:gd name="connsiteX6" fmla="*/ 1499879 w 2045888"/>
              <a:gd name="connsiteY6" fmla="*/ 565744 h 585765"/>
              <a:gd name="connsiteX7" fmla="*/ 1414360 w 2045888"/>
              <a:gd name="connsiteY7" fmla="*/ 572323 h 585765"/>
              <a:gd name="connsiteX8" fmla="*/ 1203851 w 2045888"/>
              <a:gd name="connsiteY8" fmla="*/ 572323 h 585765"/>
              <a:gd name="connsiteX9" fmla="*/ 1177537 w 2045888"/>
              <a:gd name="connsiteY9" fmla="*/ 546009 h 585765"/>
              <a:gd name="connsiteX10" fmla="*/ 1098596 w 2045888"/>
              <a:gd name="connsiteY10" fmla="*/ 486803 h 585765"/>
              <a:gd name="connsiteX11" fmla="*/ 1078861 w 2045888"/>
              <a:gd name="connsiteY11" fmla="*/ 467068 h 585765"/>
              <a:gd name="connsiteX12" fmla="*/ 1039390 w 2045888"/>
              <a:gd name="connsiteY12" fmla="*/ 440754 h 585765"/>
              <a:gd name="connsiteX13" fmla="*/ 1006498 w 2045888"/>
              <a:gd name="connsiteY13" fmla="*/ 401284 h 585765"/>
              <a:gd name="connsiteX14" fmla="*/ 973606 w 2045888"/>
              <a:gd name="connsiteY14" fmla="*/ 315764 h 585765"/>
              <a:gd name="connsiteX15" fmla="*/ 960449 w 2045888"/>
              <a:gd name="connsiteY15" fmla="*/ 138147 h 585765"/>
              <a:gd name="connsiteX16" fmla="*/ 940714 w 2045888"/>
              <a:gd name="connsiteY16" fmla="*/ 131569 h 585765"/>
              <a:gd name="connsiteX17" fmla="*/ 914400 w 2045888"/>
              <a:gd name="connsiteY17" fmla="*/ 124990 h 585765"/>
              <a:gd name="connsiteX18" fmla="*/ 848616 w 2045888"/>
              <a:gd name="connsiteY18" fmla="*/ 118412 h 585765"/>
              <a:gd name="connsiteX19" fmla="*/ 703891 w 2045888"/>
              <a:gd name="connsiteY19" fmla="*/ 85520 h 585765"/>
              <a:gd name="connsiteX20" fmla="*/ 657842 w 2045888"/>
              <a:gd name="connsiteY20" fmla="*/ 78941 h 585765"/>
              <a:gd name="connsiteX21" fmla="*/ 480225 w 2045888"/>
              <a:gd name="connsiteY21" fmla="*/ 65785 h 585765"/>
              <a:gd name="connsiteX22" fmla="*/ 460490 w 2045888"/>
              <a:gd name="connsiteY22" fmla="*/ 59206 h 585765"/>
              <a:gd name="connsiteX23" fmla="*/ 407862 w 2045888"/>
              <a:gd name="connsiteY23" fmla="*/ 46049 h 585765"/>
              <a:gd name="connsiteX24" fmla="*/ 388127 w 2045888"/>
              <a:gd name="connsiteY24" fmla="*/ 39471 h 585765"/>
              <a:gd name="connsiteX25" fmla="*/ 355235 w 2045888"/>
              <a:gd name="connsiteY25" fmla="*/ 26314 h 585765"/>
              <a:gd name="connsiteX26" fmla="*/ 296029 w 2045888"/>
              <a:gd name="connsiteY26" fmla="*/ 13157 h 585765"/>
              <a:gd name="connsiteX27" fmla="*/ 236823 w 2045888"/>
              <a:gd name="connsiteY27" fmla="*/ 0 h 585765"/>
              <a:gd name="connsiteX28" fmla="*/ 177618 w 2045888"/>
              <a:gd name="connsiteY28" fmla="*/ 6579 h 585765"/>
              <a:gd name="connsiteX29" fmla="*/ 131569 w 2045888"/>
              <a:gd name="connsiteY29" fmla="*/ 32893 h 585765"/>
              <a:gd name="connsiteX30" fmla="*/ 111833 w 2045888"/>
              <a:gd name="connsiteY30" fmla="*/ 39471 h 585765"/>
              <a:gd name="connsiteX31" fmla="*/ 98677 w 2045888"/>
              <a:gd name="connsiteY31" fmla="*/ 59206 h 585765"/>
              <a:gd name="connsiteX32" fmla="*/ 72363 w 2045888"/>
              <a:gd name="connsiteY32" fmla="*/ 72363 h 585765"/>
              <a:gd name="connsiteX33" fmla="*/ 19736 w 2045888"/>
              <a:gd name="connsiteY33" fmla="*/ 144726 h 585765"/>
              <a:gd name="connsiteX34" fmla="*/ 0 w 2045888"/>
              <a:gd name="connsiteY34" fmla="*/ 164461 h 58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5888" h="585765">
                <a:moveTo>
                  <a:pt x="2045888" y="374970"/>
                </a:moveTo>
                <a:lnTo>
                  <a:pt x="1874849" y="447333"/>
                </a:lnTo>
                <a:cubicBezTo>
                  <a:pt x="1839032" y="462528"/>
                  <a:pt x="1785304" y="487475"/>
                  <a:pt x="1749859" y="493382"/>
                </a:cubicBezTo>
                <a:lnTo>
                  <a:pt x="1710389" y="499960"/>
                </a:lnTo>
                <a:cubicBezTo>
                  <a:pt x="1677497" y="513117"/>
                  <a:pt x="1646081" y="530840"/>
                  <a:pt x="1611713" y="539431"/>
                </a:cubicBezTo>
                <a:cubicBezTo>
                  <a:pt x="1520472" y="562240"/>
                  <a:pt x="1661144" y="527517"/>
                  <a:pt x="1552507" y="552587"/>
                </a:cubicBezTo>
                <a:cubicBezTo>
                  <a:pt x="1534887" y="556653"/>
                  <a:pt x="1517908" y="564357"/>
                  <a:pt x="1499879" y="565744"/>
                </a:cubicBezTo>
                <a:lnTo>
                  <a:pt x="1414360" y="572323"/>
                </a:lnTo>
                <a:cubicBezTo>
                  <a:pt x="1335626" y="588069"/>
                  <a:pt x="1327710" y="592300"/>
                  <a:pt x="1203851" y="572323"/>
                </a:cubicBezTo>
                <a:cubicBezTo>
                  <a:pt x="1191605" y="570348"/>
                  <a:pt x="1187164" y="553831"/>
                  <a:pt x="1177537" y="546009"/>
                </a:cubicBezTo>
                <a:cubicBezTo>
                  <a:pt x="1152009" y="525267"/>
                  <a:pt x="1124280" y="507351"/>
                  <a:pt x="1098596" y="486803"/>
                </a:cubicBezTo>
                <a:cubicBezTo>
                  <a:pt x="1091331" y="480991"/>
                  <a:pt x="1086204" y="472780"/>
                  <a:pt x="1078861" y="467068"/>
                </a:cubicBezTo>
                <a:cubicBezTo>
                  <a:pt x="1066379" y="457360"/>
                  <a:pt x="1049513" y="452902"/>
                  <a:pt x="1039390" y="440754"/>
                </a:cubicBezTo>
                <a:lnTo>
                  <a:pt x="1006498" y="401284"/>
                </a:lnTo>
                <a:cubicBezTo>
                  <a:pt x="988060" y="345970"/>
                  <a:pt x="998804" y="374560"/>
                  <a:pt x="973606" y="315764"/>
                </a:cubicBezTo>
                <a:cubicBezTo>
                  <a:pt x="969220" y="256558"/>
                  <a:pt x="970885" y="196590"/>
                  <a:pt x="960449" y="138147"/>
                </a:cubicBezTo>
                <a:cubicBezTo>
                  <a:pt x="959230" y="131321"/>
                  <a:pt x="947381" y="133474"/>
                  <a:pt x="940714" y="131569"/>
                </a:cubicBezTo>
                <a:cubicBezTo>
                  <a:pt x="932021" y="129085"/>
                  <a:pt x="923350" y="126269"/>
                  <a:pt x="914400" y="124990"/>
                </a:cubicBezTo>
                <a:cubicBezTo>
                  <a:pt x="892584" y="121873"/>
                  <a:pt x="870544" y="120605"/>
                  <a:pt x="848616" y="118412"/>
                </a:cubicBezTo>
                <a:cubicBezTo>
                  <a:pt x="800374" y="107448"/>
                  <a:pt x="752337" y="95543"/>
                  <a:pt x="703891" y="85520"/>
                </a:cubicBezTo>
                <a:cubicBezTo>
                  <a:pt x="688707" y="82378"/>
                  <a:pt x="673212" y="80990"/>
                  <a:pt x="657842" y="78941"/>
                </a:cubicBezTo>
                <a:cubicBezTo>
                  <a:pt x="573535" y="67700"/>
                  <a:pt x="599933" y="72085"/>
                  <a:pt x="480225" y="65785"/>
                </a:cubicBezTo>
                <a:cubicBezTo>
                  <a:pt x="473647" y="63592"/>
                  <a:pt x="467180" y="61031"/>
                  <a:pt x="460490" y="59206"/>
                </a:cubicBezTo>
                <a:cubicBezTo>
                  <a:pt x="443045" y="54448"/>
                  <a:pt x="425017" y="51767"/>
                  <a:pt x="407862" y="46049"/>
                </a:cubicBezTo>
                <a:cubicBezTo>
                  <a:pt x="401284" y="43856"/>
                  <a:pt x="394620" y="41906"/>
                  <a:pt x="388127" y="39471"/>
                </a:cubicBezTo>
                <a:cubicBezTo>
                  <a:pt x="377070" y="35325"/>
                  <a:pt x="366589" y="29558"/>
                  <a:pt x="355235" y="26314"/>
                </a:cubicBezTo>
                <a:cubicBezTo>
                  <a:pt x="335796" y="20760"/>
                  <a:pt x="315642" y="18060"/>
                  <a:pt x="296029" y="13157"/>
                </a:cubicBezTo>
                <a:cubicBezTo>
                  <a:pt x="231250" y="-3038"/>
                  <a:pt x="345439" y="18104"/>
                  <a:pt x="236823" y="0"/>
                </a:cubicBezTo>
                <a:cubicBezTo>
                  <a:pt x="217088" y="2193"/>
                  <a:pt x="196966" y="2114"/>
                  <a:pt x="177618" y="6579"/>
                </a:cubicBezTo>
                <a:cubicBezTo>
                  <a:pt x="156195" y="11523"/>
                  <a:pt x="149819" y="23768"/>
                  <a:pt x="131569" y="32893"/>
                </a:cubicBezTo>
                <a:cubicBezTo>
                  <a:pt x="125367" y="35994"/>
                  <a:pt x="118412" y="37278"/>
                  <a:pt x="111833" y="39471"/>
                </a:cubicBezTo>
                <a:cubicBezTo>
                  <a:pt x="107448" y="46049"/>
                  <a:pt x="104751" y="54145"/>
                  <a:pt x="98677" y="59206"/>
                </a:cubicBezTo>
                <a:cubicBezTo>
                  <a:pt x="91143" y="65484"/>
                  <a:pt x="79015" y="65157"/>
                  <a:pt x="72363" y="72363"/>
                </a:cubicBezTo>
                <a:cubicBezTo>
                  <a:pt x="52133" y="94279"/>
                  <a:pt x="40826" y="123637"/>
                  <a:pt x="19736" y="144726"/>
                </a:cubicBezTo>
                <a:lnTo>
                  <a:pt x="0" y="164461"/>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8932443" y="1979435"/>
            <a:ext cx="689020" cy="1184857"/>
          </a:xfrm>
          <a:custGeom>
            <a:avLst/>
            <a:gdLst>
              <a:gd name="connsiteX0" fmla="*/ 0 w 689020"/>
              <a:gd name="connsiteY0" fmla="*/ 1184857 h 1184857"/>
              <a:gd name="connsiteX1" fmla="*/ 45076 w 689020"/>
              <a:gd name="connsiteY1" fmla="*/ 1126902 h 1184857"/>
              <a:gd name="connsiteX2" fmla="*/ 96592 w 689020"/>
              <a:gd name="connsiteY2" fmla="*/ 1030310 h 1184857"/>
              <a:gd name="connsiteX3" fmla="*/ 128789 w 689020"/>
              <a:gd name="connsiteY3" fmla="*/ 920840 h 1184857"/>
              <a:gd name="connsiteX4" fmla="*/ 148107 w 689020"/>
              <a:gd name="connsiteY4" fmla="*/ 882203 h 1184857"/>
              <a:gd name="connsiteX5" fmla="*/ 160986 w 689020"/>
              <a:gd name="connsiteY5" fmla="*/ 804930 h 1184857"/>
              <a:gd name="connsiteX6" fmla="*/ 173865 w 689020"/>
              <a:gd name="connsiteY6" fmla="*/ 740536 h 1184857"/>
              <a:gd name="connsiteX7" fmla="*/ 199623 w 689020"/>
              <a:gd name="connsiteY7" fmla="*/ 669702 h 1184857"/>
              <a:gd name="connsiteX8" fmla="*/ 212502 w 689020"/>
              <a:gd name="connsiteY8" fmla="*/ 624626 h 1184857"/>
              <a:gd name="connsiteX9" fmla="*/ 302654 w 689020"/>
              <a:gd name="connsiteY9" fmla="*/ 534474 h 1184857"/>
              <a:gd name="connsiteX10" fmla="*/ 412124 w 689020"/>
              <a:gd name="connsiteY10" fmla="*/ 444321 h 1184857"/>
              <a:gd name="connsiteX11" fmla="*/ 470079 w 689020"/>
              <a:gd name="connsiteY11" fmla="*/ 399245 h 1184857"/>
              <a:gd name="connsiteX12" fmla="*/ 515155 w 689020"/>
              <a:gd name="connsiteY12" fmla="*/ 354169 h 1184857"/>
              <a:gd name="connsiteX13" fmla="*/ 534474 w 689020"/>
              <a:gd name="connsiteY13" fmla="*/ 328412 h 1184857"/>
              <a:gd name="connsiteX14" fmla="*/ 553792 w 689020"/>
              <a:gd name="connsiteY14" fmla="*/ 315533 h 1184857"/>
              <a:gd name="connsiteX15" fmla="*/ 643944 w 689020"/>
              <a:gd name="connsiteY15" fmla="*/ 244699 h 1184857"/>
              <a:gd name="connsiteX16" fmla="*/ 689020 w 689020"/>
              <a:gd name="connsiteY16" fmla="*/ 212502 h 1184857"/>
              <a:gd name="connsiteX17" fmla="*/ 676141 w 689020"/>
              <a:gd name="connsiteY17" fmla="*/ 186744 h 1184857"/>
              <a:gd name="connsiteX18" fmla="*/ 631065 w 689020"/>
              <a:gd name="connsiteY18" fmla="*/ 160986 h 1184857"/>
              <a:gd name="connsiteX19" fmla="*/ 573110 w 689020"/>
              <a:gd name="connsiteY19" fmla="*/ 122350 h 1184857"/>
              <a:gd name="connsiteX20" fmla="*/ 534474 w 689020"/>
              <a:gd name="connsiteY20" fmla="*/ 103031 h 1184857"/>
              <a:gd name="connsiteX21" fmla="*/ 502276 w 689020"/>
              <a:gd name="connsiteY21" fmla="*/ 83713 h 1184857"/>
              <a:gd name="connsiteX22" fmla="*/ 463640 w 689020"/>
              <a:gd name="connsiteY22" fmla="*/ 70834 h 1184857"/>
              <a:gd name="connsiteX23" fmla="*/ 444321 w 689020"/>
              <a:gd name="connsiteY23" fmla="*/ 64395 h 1184857"/>
              <a:gd name="connsiteX24" fmla="*/ 405685 w 689020"/>
              <a:gd name="connsiteY24" fmla="*/ 57955 h 1184857"/>
              <a:gd name="connsiteX25" fmla="*/ 360609 w 689020"/>
              <a:gd name="connsiteY25" fmla="*/ 51516 h 1184857"/>
              <a:gd name="connsiteX26" fmla="*/ 334851 w 689020"/>
              <a:gd name="connsiteY26" fmla="*/ 45076 h 1184857"/>
              <a:gd name="connsiteX27" fmla="*/ 244699 w 689020"/>
              <a:gd name="connsiteY27" fmla="*/ 38637 h 1184857"/>
              <a:gd name="connsiteX28" fmla="*/ 167426 w 689020"/>
              <a:gd name="connsiteY28" fmla="*/ 32198 h 1184857"/>
              <a:gd name="connsiteX29" fmla="*/ 135229 w 689020"/>
              <a:gd name="connsiteY29" fmla="*/ 25758 h 1184857"/>
              <a:gd name="connsiteX30" fmla="*/ 45076 w 689020"/>
              <a:gd name="connsiteY30" fmla="*/ 0 h 1184857"/>
              <a:gd name="connsiteX31" fmla="*/ 38637 w 689020"/>
              <a:gd name="connsiteY31" fmla="*/ 0 h 118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9020" h="1184857">
                <a:moveTo>
                  <a:pt x="0" y="1184857"/>
                </a:moveTo>
                <a:cubicBezTo>
                  <a:pt x="50136" y="1144749"/>
                  <a:pt x="19599" y="1177856"/>
                  <a:pt x="45076" y="1126902"/>
                </a:cubicBezTo>
                <a:cubicBezTo>
                  <a:pt x="55132" y="1106789"/>
                  <a:pt x="86374" y="1055856"/>
                  <a:pt x="96592" y="1030310"/>
                </a:cubicBezTo>
                <a:cubicBezTo>
                  <a:pt x="161976" y="866847"/>
                  <a:pt x="75795" y="1069224"/>
                  <a:pt x="128789" y="920840"/>
                </a:cubicBezTo>
                <a:cubicBezTo>
                  <a:pt x="133632" y="907280"/>
                  <a:pt x="141668" y="895082"/>
                  <a:pt x="148107" y="882203"/>
                </a:cubicBezTo>
                <a:lnTo>
                  <a:pt x="160986" y="804930"/>
                </a:lnTo>
                <a:cubicBezTo>
                  <a:pt x="164155" y="785914"/>
                  <a:pt x="167462" y="759744"/>
                  <a:pt x="173865" y="740536"/>
                </a:cubicBezTo>
                <a:cubicBezTo>
                  <a:pt x="181810" y="716701"/>
                  <a:pt x="191678" y="693537"/>
                  <a:pt x="199623" y="669702"/>
                </a:cubicBezTo>
                <a:cubicBezTo>
                  <a:pt x="204565" y="654877"/>
                  <a:pt x="204354" y="637960"/>
                  <a:pt x="212502" y="624626"/>
                </a:cubicBezTo>
                <a:cubicBezTo>
                  <a:pt x="269173" y="531891"/>
                  <a:pt x="248075" y="574499"/>
                  <a:pt x="302654" y="534474"/>
                </a:cubicBezTo>
                <a:cubicBezTo>
                  <a:pt x="426325" y="443781"/>
                  <a:pt x="314627" y="520152"/>
                  <a:pt x="412124" y="444321"/>
                </a:cubicBezTo>
                <a:cubicBezTo>
                  <a:pt x="431442" y="429296"/>
                  <a:pt x="452774" y="416550"/>
                  <a:pt x="470079" y="399245"/>
                </a:cubicBezTo>
                <a:cubicBezTo>
                  <a:pt x="485104" y="384220"/>
                  <a:pt x="502405" y="371168"/>
                  <a:pt x="515155" y="354169"/>
                </a:cubicBezTo>
                <a:cubicBezTo>
                  <a:pt x="521595" y="345583"/>
                  <a:pt x="526885" y="336001"/>
                  <a:pt x="534474" y="328412"/>
                </a:cubicBezTo>
                <a:cubicBezTo>
                  <a:pt x="539946" y="322940"/>
                  <a:pt x="547644" y="320234"/>
                  <a:pt x="553792" y="315533"/>
                </a:cubicBezTo>
                <a:cubicBezTo>
                  <a:pt x="584150" y="292318"/>
                  <a:pt x="613545" y="267860"/>
                  <a:pt x="643944" y="244699"/>
                </a:cubicBezTo>
                <a:cubicBezTo>
                  <a:pt x="658631" y="233509"/>
                  <a:pt x="689020" y="212502"/>
                  <a:pt x="689020" y="212502"/>
                </a:cubicBezTo>
                <a:cubicBezTo>
                  <a:pt x="684727" y="203916"/>
                  <a:pt x="682286" y="194119"/>
                  <a:pt x="676141" y="186744"/>
                </a:cubicBezTo>
                <a:cubicBezTo>
                  <a:pt x="668434" y="177496"/>
                  <a:pt x="639436" y="166218"/>
                  <a:pt x="631065" y="160986"/>
                </a:cubicBezTo>
                <a:cubicBezTo>
                  <a:pt x="563414" y="118705"/>
                  <a:pt x="651688" y="165212"/>
                  <a:pt x="573110" y="122350"/>
                </a:cubicBezTo>
                <a:cubicBezTo>
                  <a:pt x="560469" y="115455"/>
                  <a:pt x="547115" y="109926"/>
                  <a:pt x="534474" y="103031"/>
                </a:cubicBezTo>
                <a:cubicBezTo>
                  <a:pt x="523486" y="97038"/>
                  <a:pt x="513670" y="88892"/>
                  <a:pt x="502276" y="83713"/>
                </a:cubicBezTo>
                <a:cubicBezTo>
                  <a:pt x="489917" y="78096"/>
                  <a:pt x="476519" y="75127"/>
                  <a:pt x="463640" y="70834"/>
                </a:cubicBezTo>
                <a:cubicBezTo>
                  <a:pt x="457200" y="68687"/>
                  <a:pt x="451017" y="65511"/>
                  <a:pt x="444321" y="64395"/>
                </a:cubicBezTo>
                <a:lnTo>
                  <a:pt x="405685" y="57955"/>
                </a:lnTo>
                <a:cubicBezTo>
                  <a:pt x="390684" y="55647"/>
                  <a:pt x="375542" y="54231"/>
                  <a:pt x="360609" y="51516"/>
                </a:cubicBezTo>
                <a:cubicBezTo>
                  <a:pt x="351901" y="49933"/>
                  <a:pt x="343647" y="46053"/>
                  <a:pt x="334851" y="45076"/>
                </a:cubicBezTo>
                <a:cubicBezTo>
                  <a:pt x="304908" y="41749"/>
                  <a:pt x="274737" y="40948"/>
                  <a:pt x="244699" y="38637"/>
                </a:cubicBezTo>
                <a:lnTo>
                  <a:pt x="167426" y="32198"/>
                </a:lnTo>
                <a:cubicBezTo>
                  <a:pt x="156694" y="30051"/>
                  <a:pt x="145788" y="28638"/>
                  <a:pt x="135229" y="25758"/>
                </a:cubicBezTo>
                <a:cubicBezTo>
                  <a:pt x="112961" y="19685"/>
                  <a:pt x="66526" y="0"/>
                  <a:pt x="45076" y="0"/>
                </a:cubicBezTo>
                <a:lnTo>
                  <a:pt x="38637" y="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9891919" y="2043830"/>
            <a:ext cx="573110" cy="618186"/>
          </a:xfrm>
          <a:custGeom>
            <a:avLst/>
            <a:gdLst>
              <a:gd name="connsiteX0" fmla="*/ 0 w 573110"/>
              <a:gd name="connsiteY0" fmla="*/ 611746 h 618186"/>
              <a:gd name="connsiteX1" fmla="*/ 38637 w 573110"/>
              <a:gd name="connsiteY1" fmla="*/ 618186 h 618186"/>
              <a:gd name="connsiteX2" fmla="*/ 57955 w 573110"/>
              <a:gd name="connsiteY2" fmla="*/ 611746 h 618186"/>
              <a:gd name="connsiteX3" fmla="*/ 115910 w 573110"/>
              <a:gd name="connsiteY3" fmla="*/ 585988 h 618186"/>
              <a:gd name="connsiteX4" fmla="*/ 180305 w 573110"/>
              <a:gd name="connsiteY4" fmla="*/ 566670 h 618186"/>
              <a:gd name="connsiteX5" fmla="*/ 244699 w 573110"/>
              <a:gd name="connsiteY5" fmla="*/ 528034 h 618186"/>
              <a:gd name="connsiteX6" fmla="*/ 354169 w 573110"/>
              <a:gd name="connsiteY6" fmla="*/ 450760 h 618186"/>
              <a:gd name="connsiteX7" fmla="*/ 373488 w 573110"/>
              <a:gd name="connsiteY7" fmla="*/ 437881 h 618186"/>
              <a:gd name="connsiteX8" fmla="*/ 412124 w 573110"/>
              <a:gd name="connsiteY8" fmla="*/ 392805 h 618186"/>
              <a:gd name="connsiteX9" fmla="*/ 418564 w 573110"/>
              <a:gd name="connsiteY9" fmla="*/ 373487 h 618186"/>
              <a:gd name="connsiteX10" fmla="*/ 425003 w 573110"/>
              <a:gd name="connsiteY10" fmla="*/ 218941 h 618186"/>
              <a:gd name="connsiteX11" fmla="*/ 431443 w 573110"/>
              <a:gd name="connsiteY11" fmla="*/ 193183 h 618186"/>
              <a:gd name="connsiteX12" fmla="*/ 450761 w 573110"/>
              <a:gd name="connsiteY12" fmla="*/ 160986 h 618186"/>
              <a:gd name="connsiteX13" fmla="*/ 470079 w 573110"/>
              <a:gd name="connsiteY13" fmla="*/ 115910 h 618186"/>
              <a:gd name="connsiteX14" fmla="*/ 489398 w 573110"/>
              <a:gd name="connsiteY14" fmla="*/ 103031 h 618186"/>
              <a:gd name="connsiteX15" fmla="*/ 547353 w 573110"/>
              <a:gd name="connsiteY15" fmla="*/ 51515 h 618186"/>
              <a:gd name="connsiteX16" fmla="*/ 553792 w 573110"/>
              <a:gd name="connsiteY16" fmla="*/ 32197 h 618186"/>
              <a:gd name="connsiteX17" fmla="*/ 566671 w 573110"/>
              <a:gd name="connsiteY17" fmla="*/ 12879 h 618186"/>
              <a:gd name="connsiteX18" fmla="*/ 573110 w 573110"/>
              <a:gd name="connsiteY18" fmla="*/ 0 h 61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110" h="618186">
                <a:moveTo>
                  <a:pt x="0" y="611746"/>
                </a:moveTo>
                <a:cubicBezTo>
                  <a:pt x="12879" y="613893"/>
                  <a:pt x="25580" y="618186"/>
                  <a:pt x="38637" y="618186"/>
                </a:cubicBezTo>
                <a:cubicBezTo>
                  <a:pt x="45425" y="618186"/>
                  <a:pt x="51716" y="614420"/>
                  <a:pt x="57955" y="611746"/>
                </a:cubicBezTo>
                <a:cubicBezTo>
                  <a:pt x="97215" y="594920"/>
                  <a:pt x="70991" y="600961"/>
                  <a:pt x="115910" y="585988"/>
                </a:cubicBezTo>
                <a:cubicBezTo>
                  <a:pt x="163111" y="570254"/>
                  <a:pt x="120582" y="591555"/>
                  <a:pt x="180305" y="566670"/>
                </a:cubicBezTo>
                <a:cubicBezTo>
                  <a:pt x="236108" y="543419"/>
                  <a:pt x="201781" y="555345"/>
                  <a:pt x="244699" y="528034"/>
                </a:cubicBezTo>
                <a:cubicBezTo>
                  <a:pt x="358689" y="455495"/>
                  <a:pt x="204707" y="565731"/>
                  <a:pt x="354169" y="450760"/>
                </a:cubicBezTo>
                <a:cubicBezTo>
                  <a:pt x="360303" y="446041"/>
                  <a:pt x="367612" y="442918"/>
                  <a:pt x="373488" y="437881"/>
                </a:cubicBezTo>
                <a:cubicBezTo>
                  <a:pt x="387353" y="425997"/>
                  <a:pt x="403578" y="409896"/>
                  <a:pt x="412124" y="392805"/>
                </a:cubicBezTo>
                <a:cubicBezTo>
                  <a:pt x="415160" y="386734"/>
                  <a:pt x="416417" y="379926"/>
                  <a:pt x="418564" y="373487"/>
                </a:cubicBezTo>
                <a:cubicBezTo>
                  <a:pt x="420710" y="321972"/>
                  <a:pt x="421329" y="270370"/>
                  <a:pt x="425003" y="218941"/>
                </a:cubicBezTo>
                <a:cubicBezTo>
                  <a:pt x="425634" y="210113"/>
                  <a:pt x="427849" y="201270"/>
                  <a:pt x="431443" y="193183"/>
                </a:cubicBezTo>
                <a:cubicBezTo>
                  <a:pt x="436526" y="181746"/>
                  <a:pt x="445164" y="172181"/>
                  <a:pt x="450761" y="160986"/>
                </a:cubicBezTo>
                <a:cubicBezTo>
                  <a:pt x="460827" y="140853"/>
                  <a:pt x="453327" y="136011"/>
                  <a:pt x="470079" y="115910"/>
                </a:cubicBezTo>
                <a:cubicBezTo>
                  <a:pt x="475034" y="109964"/>
                  <a:pt x="482958" y="107324"/>
                  <a:pt x="489398" y="103031"/>
                </a:cubicBezTo>
                <a:cubicBezTo>
                  <a:pt x="524818" y="49896"/>
                  <a:pt x="466632" y="132235"/>
                  <a:pt x="547353" y="51515"/>
                </a:cubicBezTo>
                <a:cubicBezTo>
                  <a:pt x="552153" y="46715"/>
                  <a:pt x="550756" y="38268"/>
                  <a:pt x="553792" y="32197"/>
                </a:cubicBezTo>
                <a:cubicBezTo>
                  <a:pt x="557253" y="25275"/>
                  <a:pt x="562689" y="19515"/>
                  <a:pt x="566671" y="12879"/>
                </a:cubicBezTo>
                <a:cubicBezTo>
                  <a:pt x="569140" y="8763"/>
                  <a:pt x="570964" y="4293"/>
                  <a:pt x="573110"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6968415" y="2594922"/>
            <a:ext cx="812846" cy="1792863"/>
          </a:xfrm>
          <a:custGeom>
            <a:avLst/>
            <a:gdLst>
              <a:gd name="connsiteX0" fmla="*/ 0 w 1049628"/>
              <a:gd name="connsiteY0" fmla="*/ 1326524 h 1326524"/>
              <a:gd name="connsiteX1" fmla="*/ 32197 w 1049628"/>
              <a:gd name="connsiteY1" fmla="*/ 1313645 h 1326524"/>
              <a:gd name="connsiteX2" fmla="*/ 128789 w 1049628"/>
              <a:gd name="connsiteY2" fmla="*/ 1210614 h 1326524"/>
              <a:gd name="connsiteX3" fmla="*/ 167426 w 1049628"/>
              <a:gd name="connsiteY3" fmla="*/ 1171977 h 1326524"/>
              <a:gd name="connsiteX4" fmla="*/ 231820 w 1049628"/>
              <a:gd name="connsiteY4" fmla="*/ 1094704 h 1326524"/>
              <a:gd name="connsiteX5" fmla="*/ 270457 w 1049628"/>
              <a:gd name="connsiteY5" fmla="*/ 1049628 h 1326524"/>
              <a:gd name="connsiteX6" fmla="*/ 315533 w 1049628"/>
              <a:gd name="connsiteY6" fmla="*/ 985233 h 1326524"/>
              <a:gd name="connsiteX7" fmla="*/ 334851 w 1049628"/>
              <a:gd name="connsiteY7" fmla="*/ 965915 h 1326524"/>
              <a:gd name="connsiteX8" fmla="*/ 399245 w 1049628"/>
              <a:gd name="connsiteY8" fmla="*/ 875763 h 1326524"/>
              <a:gd name="connsiteX9" fmla="*/ 463640 w 1049628"/>
              <a:gd name="connsiteY9" fmla="*/ 798490 h 1326524"/>
              <a:gd name="connsiteX10" fmla="*/ 489397 w 1049628"/>
              <a:gd name="connsiteY10" fmla="*/ 766293 h 1326524"/>
              <a:gd name="connsiteX11" fmla="*/ 495837 w 1049628"/>
              <a:gd name="connsiteY11" fmla="*/ 656822 h 1326524"/>
              <a:gd name="connsiteX12" fmla="*/ 502276 w 1049628"/>
              <a:gd name="connsiteY12" fmla="*/ 637504 h 1326524"/>
              <a:gd name="connsiteX13" fmla="*/ 508716 w 1049628"/>
              <a:gd name="connsiteY13" fmla="*/ 579549 h 1326524"/>
              <a:gd name="connsiteX14" fmla="*/ 579549 w 1049628"/>
              <a:gd name="connsiteY14" fmla="*/ 412124 h 1326524"/>
              <a:gd name="connsiteX15" fmla="*/ 618186 w 1049628"/>
              <a:gd name="connsiteY15" fmla="*/ 386366 h 1326524"/>
              <a:gd name="connsiteX16" fmla="*/ 643944 w 1049628"/>
              <a:gd name="connsiteY16" fmla="*/ 367048 h 1326524"/>
              <a:gd name="connsiteX17" fmla="*/ 663262 w 1049628"/>
              <a:gd name="connsiteY17" fmla="*/ 347729 h 1326524"/>
              <a:gd name="connsiteX18" fmla="*/ 689020 w 1049628"/>
              <a:gd name="connsiteY18" fmla="*/ 334850 h 1326524"/>
              <a:gd name="connsiteX19" fmla="*/ 740535 w 1049628"/>
              <a:gd name="connsiteY19" fmla="*/ 289774 h 1326524"/>
              <a:gd name="connsiteX20" fmla="*/ 766293 w 1049628"/>
              <a:gd name="connsiteY20" fmla="*/ 270456 h 1326524"/>
              <a:gd name="connsiteX21" fmla="*/ 779172 w 1049628"/>
              <a:gd name="connsiteY21" fmla="*/ 251138 h 1326524"/>
              <a:gd name="connsiteX22" fmla="*/ 798490 w 1049628"/>
              <a:gd name="connsiteY22" fmla="*/ 231819 h 1326524"/>
              <a:gd name="connsiteX23" fmla="*/ 804930 w 1049628"/>
              <a:gd name="connsiteY23" fmla="*/ 212501 h 1326524"/>
              <a:gd name="connsiteX24" fmla="*/ 824248 w 1049628"/>
              <a:gd name="connsiteY24" fmla="*/ 160986 h 1326524"/>
              <a:gd name="connsiteX25" fmla="*/ 830688 w 1049628"/>
              <a:gd name="connsiteY25" fmla="*/ 135228 h 1326524"/>
              <a:gd name="connsiteX26" fmla="*/ 862885 w 1049628"/>
              <a:gd name="connsiteY26" fmla="*/ 122349 h 1326524"/>
              <a:gd name="connsiteX27" fmla="*/ 888642 w 1049628"/>
              <a:gd name="connsiteY27" fmla="*/ 103031 h 1326524"/>
              <a:gd name="connsiteX28" fmla="*/ 927279 w 1049628"/>
              <a:gd name="connsiteY28" fmla="*/ 90152 h 1326524"/>
              <a:gd name="connsiteX29" fmla="*/ 972355 w 1049628"/>
              <a:gd name="connsiteY29" fmla="*/ 64394 h 1326524"/>
              <a:gd name="connsiteX30" fmla="*/ 1023871 w 1049628"/>
              <a:gd name="connsiteY30" fmla="*/ 38636 h 1326524"/>
              <a:gd name="connsiteX31" fmla="*/ 1049628 w 1049628"/>
              <a:gd name="connsiteY31" fmla="*/ 0 h 132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9628" h="1326524">
                <a:moveTo>
                  <a:pt x="0" y="1326524"/>
                </a:moveTo>
                <a:cubicBezTo>
                  <a:pt x="10732" y="1322231"/>
                  <a:pt x="23171" y="1320866"/>
                  <a:pt x="32197" y="1313645"/>
                </a:cubicBezTo>
                <a:cubicBezTo>
                  <a:pt x="91082" y="1266537"/>
                  <a:pt x="86748" y="1256477"/>
                  <a:pt x="128789" y="1210614"/>
                </a:cubicBezTo>
                <a:cubicBezTo>
                  <a:pt x="141096" y="1197188"/>
                  <a:pt x="155326" y="1185590"/>
                  <a:pt x="167426" y="1171977"/>
                </a:cubicBezTo>
                <a:cubicBezTo>
                  <a:pt x="189701" y="1146917"/>
                  <a:pt x="210223" y="1120351"/>
                  <a:pt x="231820" y="1094704"/>
                </a:cubicBezTo>
                <a:cubicBezTo>
                  <a:pt x="244567" y="1079567"/>
                  <a:pt x="260275" y="1066598"/>
                  <a:pt x="270457" y="1049628"/>
                </a:cubicBezTo>
                <a:cubicBezTo>
                  <a:pt x="290592" y="1016069"/>
                  <a:pt x="288825" y="1015757"/>
                  <a:pt x="315533" y="985233"/>
                </a:cubicBezTo>
                <a:cubicBezTo>
                  <a:pt x="321530" y="978380"/>
                  <a:pt x="329084" y="972963"/>
                  <a:pt x="334851" y="965915"/>
                </a:cubicBezTo>
                <a:cubicBezTo>
                  <a:pt x="475208" y="794369"/>
                  <a:pt x="294927" y="1009886"/>
                  <a:pt x="399245" y="875763"/>
                </a:cubicBezTo>
                <a:cubicBezTo>
                  <a:pt x="419830" y="849297"/>
                  <a:pt x="442325" y="824372"/>
                  <a:pt x="463640" y="798490"/>
                </a:cubicBezTo>
                <a:cubicBezTo>
                  <a:pt x="472377" y="787881"/>
                  <a:pt x="489397" y="766293"/>
                  <a:pt x="489397" y="766293"/>
                </a:cubicBezTo>
                <a:cubicBezTo>
                  <a:pt x="491544" y="729803"/>
                  <a:pt x="492200" y="693194"/>
                  <a:pt x="495837" y="656822"/>
                </a:cubicBezTo>
                <a:cubicBezTo>
                  <a:pt x="496512" y="650068"/>
                  <a:pt x="501160" y="644199"/>
                  <a:pt x="502276" y="637504"/>
                </a:cubicBezTo>
                <a:cubicBezTo>
                  <a:pt x="505472" y="618331"/>
                  <a:pt x="504752" y="598578"/>
                  <a:pt x="508716" y="579549"/>
                </a:cubicBezTo>
                <a:cubicBezTo>
                  <a:pt x="523605" y="508082"/>
                  <a:pt x="531767" y="467257"/>
                  <a:pt x="579549" y="412124"/>
                </a:cubicBezTo>
                <a:cubicBezTo>
                  <a:pt x="589686" y="400427"/>
                  <a:pt x="605505" y="395242"/>
                  <a:pt x="618186" y="386366"/>
                </a:cubicBezTo>
                <a:cubicBezTo>
                  <a:pt x="626978" y="380211"/>
                  <a:pt x="635795" y="374033"/>
                  <a:pt x="643944" y="367048"/>
                </a:cubicBezTo>
                <a:cubicBezTo>
                  <a:pt x="650858" y="361121"/>
                  <a:pt x="655852" y="353022"/>
                  <a:pt x="663262" y="347729"/>
                </a:cubicBezTo>
                <a:cubicBezTo>
                  <a:pt x="671073" y="342149"/>
                  <a:pt x="681340" y="340610"/>
                  <a:pt x="689020" y="334850"/>
                </a:cubicBezTo>
                <a:cubicBezTo>
                  <a:pt x="707274" y="321160"/>
                  <a:pt x="723006" y="304381"/>
                  <a:pt x="740535" y="289774"/>
                </a:cubicBezTo>
                <a:cubicBezTo>
                  <a:pt x="748780" y="282903"/>
                  <a:pt x="758704" y="278045"/>
                  <a:pt x="766293" y="270456"/>
                </a:cubicBezTo>
                <a:cubicBezTo>
                  <a:pt x="771765" y="264984"/>
                  <a:pt x="774218" y="257083"/>
                  <a:pt x="779172" y="251138"/>
                </a:cubicBezTo>
                <a:cubicBezTo>
                  <a:pt x="785002" y="244142"/>
                  <a:pt x="792051" y="238259"/>
                  <a:pt x="798490" y="231819"/>
                </a:cubicBezTo>
                <a:cubicBezTo>
                  <a:pt x="800637" y="225380"/>
                  <a:pt x="802610" y="218880"/>
                  <a:pt x="804930" y="212501"/>
                </a:cubicBezTo>
                <a:cubicBezTo>
                  <a:pt x="811197" y="195266"/>
                  <a:pt x="818449" y="178384"/>
                  <a:pt x="824248" y="160986"/>
                </a:cubicBezTo>
                <a:cubicBezTo>
                  <a:pt x="827047" y="152590"/>
                  <a:pt x="824430" y="141486"/>
                  <a:pt x="830688" y="135228"/>
                </a:cubicBezTo>
                <a:cubicBezTo>
                  <a:pt x="838862" y="127054"/>
                  <a:pt x="852781" y="127963"/>
                  <a:pt x="862885" y="122349"/>
                </a:cubicBezTo>
                <a:cubicBezTo>
                  <a:pt x="872267" y="117137"/>
                  <a:pt x="879043" y="107831"/>
                  <a:pt x="888642" y="103031"/>
                </a:cubicBezTo>
                <a:cubicBezTo>
                  <a:pt x="900784" y="96960"/>
                  <a:pt x="914674" y="95194"/>
                  <a:pt x="927279" y="90152"/>
                </a:cubicBezTo>
                <a:cubicBezTo>
                  <a:pt x="965718" y="74776"/>
                  <a:pt x="940407" y="81820"/>
                  <a:pt x="972355" y="64394"/>
                </a:cubicBezTo>
                <a:cubicBezTo>
                  <a:pt x="989210" y="55201"/>
                  <a:pt x="1006699" y="47222"/>
                  <a:pt x="1023871" y="38636"/>
                </a:cubicBezTo>
                <a:lnTo>
                  <a:pt x="1049628" y="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3000730" y="4155418"/>
            <a:ext cx="933718" cy="1332963"/>
          </a:xfrm>
          <a:custGeom>
            <a:avLst/>
            <a:gdLst>
              <a:gd name="connsiteX0" fmla="*/ 933718 w 933718"/>
              <a:gd name="connsiteY0" fmla="*/ 1332963 h 1332963"/>
              <a:gd name="connsiteX1" fmla="*/ 927278 w 933718"/>
              <a:gd name="connsiteY1" fmla="*/ 1281448 h 1332963"/>
              <a:gd name="connsiteX2" fmla="*/ 888642 w 933718"/>
              <a:gd name="connsiteY2" fmla="*/ 1223493 h 1332963"/>
              <a:gd name="connsiteX3" fmla="*/ 824247 w 933718"/>
              <a:gd name="connsiteY3" fmla="*/ 1133340 h 1332963"/>
              <a:gd name="connsiteX4" fmla="*/ 798490 w 933718"/>
              <a:gd name="connsiteY4" fmla="*/ 1088264 h 1332963"/>
              <a:gd name="connsiteX5" fmla="*/ 772732 w 933718"/>
              <a:gd name="connsiteY5" fmla="*/ 1062507 h 1332963"/>
              <a:gd name="connsiteX6" fmla="*/ 714777 w 933718"/>
              <a:gd name="connsiteY6" fmla="*/ 991673 h 1332963"/>
              <a:gd name="connsiteX7" fmla="*/ 682580 w 933718"/>
              <a:gd name="connsiteY7" fmla="*/ 959476 h 1332963"/>
              <a:gd name="connsiteX8" fmla="*/ 637504 w 933718"/>
              <a:gd name="connsiteY8" fmla="*/ 901521 h 1332963"/>
              <a:gd name="connsiteX9" fmla="*/ 611746 w 933718"/>
              <a:gd name="connsiteY9" fmla="*/ 869324 h 1332963"/>
              <a:gd name="connsiteX10" fmla="*/ 585988 w 933718"/>
              <a:gd name="connsiteY10" fmla="*/ 830687 h 1332963"/>
              <a:gd name="connsiteX11" fmla="*/ 495836 w 933718"/>
              <a:gd name="connsiteY11" fmla="*/ 734095 h 1332963"/>
              <a:gd name="connsiteX12" fmla="*/ 476518 w 933718"/>
              <a:gd name="connsiteY12" fmla="*/ 714777 h 1332963"/>
              <a:gd name="connsiteX13" fmla="*/ 444321 w 933718"/>
              <a:gd name="connsiteY13" fmla="*/ 676140 h 1332963"/>
              <a:gd name="connsiteX14" fmla="*/ 431442 w 933718"/>
              <a:gd name="connsiteY14" fmla="*/ 656822 h 1332963"/>
              <a:gd name="connsiteX15" fmla="*/ 412123 w 933718"/>
              <a:gd name="connsiteY15" fmla="*/ 643943 h 1332963"/>
              <a:gd name="connsiteX16" fmla="*/ 379926 w 933718"/>
              <a:gd name="connsiteY16" fmla="*/ 605307 h 1332963"/>
              <a:gd name="connsiteX17" fmla="*/ 296214 w 933718"/>
              <a:gd name="connsiteY17" fmla="*/ 547352 h 1332963"/>
              <a:gd name="connsiteX18" fmla="*/ 270456 w 933718"/>
              <a:gd name="connsiteY18" fmla="*/ 521594 h 1332963"/>
              <a:gd name="connsiteX19" fmla="*/ 135228 w 933718"/>
              <a:gd name="connsiteY19" fmla="*/ 457200 h 1332963"/>
              <a:gd name="connsiteX20" fmla="*/ 77273 w 933718"/>
              <a:gd name="connsiteY20" fmla="*/ 425002 h 1332963"/>
              <a:gd name="connsiteX21" fmla="*/ 51515 w 933718"/>
              <a:gd name="connsiteY21" fmla="*/ 379926 h 1332963"/>
              <a:gd name="connsiteX22" fmla="*/ 141667 w 933718"/>
              <a:gd name="connsiteY22" fmla="*/ 186743 h 1332963"/>
              <a:gd name="connsiteX23" fmla="*/ 160985 w 933718"/>
              <a:gd name="connsiteY23" fmla="*/ 154546 h 1332963"/>
              <a:gd name="connsiteX24" fmla="*/ 186743 w 933718"/>
              <a:gd name="connsiteY24" fmla="*/ 109470 h 1332963"/>
              <a:gd name="connsiteX25" fmla="*/ 199622 w 933718"/>
              <a:gd name="connsiteY25" fmla="*/ 70833 h 1332963"/>
              <a:gd name="connsiteX26" fmla="*/ 167425 w 933718"/>
              <a:gd name="connsiteY26" fmla="*/ 51515 h 1332963"/>
              <a:gd name="connsiteX27" fmla="*/ 115909 w 933718"/>
              <a:gd name="connsiteY27" fmla="*/ 32197 h 1332963"/>
              <a:gd name="connsiteX28" fmla="*/ 83712 w 933718"/>
              <a:gd name="connsiteY28" fmla="*/ 19318 h 1332963"/>
              <a:gd name="connsiteX29" fmla="*/ 0 w 933718"/>
              <a:gd name="connsiteY29" fmla="*/ 0 h 133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3718" h="1332963">
                <a:moveTo>
                  <a:pt x="933718" y="1332963"/>
                </a:moveTo>
                <a:cubicBezTo>
                  <a:pt x="931571" y="1315791"/>
                  <a:pt x="933867" y="1297450"/>
                  <a:pt x="927278" y="1281448"/>
                </a:cubicBezTo>
                <a:cubicBezTo>
                  <a:pt x="918438" y="1259979"/>
                  <a:pt x="902137" y="1242386"/>
                  <a:pt x="888642" y="1223493"/>
                </a:cubicBezTo>
                <a:cubicBezTo>
                  <a:pt x="867177" y="1193442"/>
                  <a:pt x="842569" y="1165404"/>
                  <a:pt x="824247" y="1133340"/>
                </a:cubicBezTo>
                <a:cubicBezTo>
                  <a:pt x="815661" y="1118315"/>
                  <a:pt x="808669" y="1102259"/>
                  <a:pt x="798490" y="1088264"/>
                </a:cubicBezTo>
                <a:cubicBezTo>
                  <a:pt x="791348" y="1078444"/>
                  <a:pt x="780684" y="1071683"/>
                  <a:pt x="772732" y="1062507"/>
                </a:cubicBezTo>
                <a:cubicBezTo>
                  <a:pt x="752752" y="1039453"/>
                  <a:pt x="734866" y="1014632"/>
                  <a:pt x="714777" y="991673"/>
                </a:cubicBezTo>
                <a:cubicBezTo>
                  <a:pt x="704782" y="980251"/>
                  <a:pt x="692458" y="971000"/>
                  <a:pt x="682580" y="959476"/>
                </a:cubicBezTo>
                <a:cubicBezTo>
                  <a:pt x="666653" y="940894"/>
                  <a:pt x="652624" y="920765"/>
                  <a:pt x="637504" y="901521"/>
                </a:cubicBezTo>
                <a:cubicBezTo>
                  <a:pt x="629013" y="890714"/>
                  <a:pt x="619370" y="880760"/>
                  <a:pt x="611746" y="869324"/>
                </a:cubicBezTo>
                <a:cubicBezTo>
                  <a:pt x="603160" y="856445"/>
                  <a:pt x="596061" y="842439"/>
                  <a:pt x="585988" y="830687"/>
                </a:cubicBezTo>
                <a:cubicBezTo>
                  <a:pt x="557326" y="797248"/>
                  <a:pt x="526076" y="766114"/>
                  <a:pt x="495836" y="734095"/>
                </a:cubicBezTo>
                <a:cubicBezTo>
                  <a:pt x="489583" y="727474"/>
                  <a:pt x="482348" y="721773"/>
                  <a:pt x="476518" y="714777"/>
                </a:cubicBezTo>
                <a:cubicBezTo>
                  <a:pt x="465786" y="701898"/>
                  <a:pt x="454613" y="689373"/>
                  <a:pt x="444321" y="676140"/>
                </a:cubicBezTo>
                <a:cubicBezTo>
                  <a:pt x="439570" y="670031"/>
                  <a:pt x="436915" y="662294"/>
                  <a:pt x="431442" y="656822"/>
                </a:cubicBezTo>
                <a:cubicBezTo>
                  <a:pt x="425969" y="651349"/>
                  <a:pt x="417596" y="649416"/>
                  <a:pt x="412123" y="643943"/>
                </a:cubicBezTo>
                <a:cubicBezTo>
                  <a:pt x="400269" y="632089"/>
                  <a:pt x="392182" y="616746"/>
                  <a:pt x="379926" y="605307"/>
                </a:cubicBezTo>
                <a:cubicBezTo>
                  <a:pt x="325718" y="554713"/>
                  <a:pt x="337786" y="561209"/>
                  <a:pt x="296214" y="547352"/>
                </a:cubicBezTo>
                <a:cubicBezTo>
                  <a:pt x="287628" y="538766"/>
                  <a:pt x="280041" y="529049"/>
                  <a:pt x="270456" y="521594"/>
                </a:cubicBezTo>
                <a:cubicBezTo>
                  <a:pt x="239555" y="497560"/>
                  <a:pt x="149568" y="463653"/>
                  <a:pt x="135228" y="457200"/>
                </a:cubicBezTo>
                <a:cubicBezTo>
                  <a:pt x="110591" y="446113"/>
                  <a:pt x="101644" y="439625"/>
                  <a:pt x="77273" y="425002"/>
                </a:cubicBezTo>
                <a:cubicBezTo>
                  <a:pt x="72975" y="418555"/>
                  <a:pt x="50607" y="386735"/>
                  <a:pt x="51515" y="379926"/>
                </a:cubicBezTo>
                <a:cubicBezTo>
                  <a:pt x="57755" y="333126"/>
                  <a:pt x="130268" y="207788"/>
                  <a:pt x="141667" y="186743"/>
                </a:cubicBezTo>
                <a:cubicBezTo>
                  <a:pt x="147628" y="175738"/>
                  <a:pt x="154352" y="165159"/>
                  <a:pt x="160985" y="154546"/>
                </a:cubicBezTo>
                <a:cubicBezTo>
                  <a:pt x="173894" y="133892"/>
                  <a:pt x="176971" y="133900"/>
                  <a:pt x="186743" y="109470"/>
                </a:cubicBezTo>
                <a:cubicBezTo>
                  <a:pt x="191785" y="96865"/>
                  <a:pt x="199622" y="70833"/>
                  <a:pt x="199622" y="70833"/>
                </a:cubicBezTo>
                <a:cubicBezTo>
                  <a:pt x="188890" y="64394"/>
                  <a:pt x="178620" y="57112"/>
                  <a:pt x="167425" y="51515"/>
                </a:cubicBezTo>
                <a:cubicBezTo>
                  <a:pt x="142521" y="39063"/>
                  <a:pt x="138210" y="40560"/>
                  <a:pt x="115909" y="32197"/>
                </a:cubicBezTo>
                <a:cubicBezTo>
                  <a:pt x="105086" y="28138"/>
                  <a:pt x="94575" y="23268"/>
                  <a:pt x="83712" y="19318"/>
                </a:cubicBezTo>
                <a:cubicBezTo>
                  <a:pt x="55702" y="9132"/>
                  <a:pt x="30362" y="0"/>
                  <a:pt x="0"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flipH="1">
            <a:off x="3151226" y="5039673"/>
            <a:ext cx="3147232" cy="1754904"/>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フリーフォーム 35"/>
          <p:cNvSpPr/>
          <p:nvPr/>
        </p:nvSpPr>
        <p:spPr>
          <a:xfrm>
            <a:off x="5300809" y="3820483"/>
            <a:ext cx="5870797" cy="1809064"/>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雲形吹き出し 44"/>
          <p:cNvSpPr/>
          <p:nvPr/>
        </p:nvSpPr>
        <p:spPr>
          <a:xfrm rot="977983">
            <a:off x="9147724" y="119383"/>
            <a:ext cx="1019482" cy="687901"/>
          </a:xfrm>
          <a:prstGeom prst="cloudCallout">
            <a:avLst>
              <a:gd name="adj1" fmla="val 7240"/>
              <a:gd name="adj2" fmla="val -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8005625" y="2102604"/>
            <a:ext cx="2706995" cy="1426690"/>
          </a:xfrm>
          <a:prstGeom prst="ellipse">
            <a:avLst/>
          </a:prstGeom>
          <a:solidFill>
            <a:srgbClr val="548235">
              <a:alpha val="5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2841400" y="1604099"/>
            <a:ext cx="2479031" cy="1549602"/>
          </a:xfrm>
          <a:prstGeom prst="ellipse">
            <a:avLst/>
          </a:prstGeom>
          <a:solidFill>
            <a:srgbClr val="548235">
              <a:alpha val="5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p:cNvPicPr>
            <a:picLocks noChangeAspect="1"/>
          </p:cNvPicPr>
          <p:nvPr/>
        </p:nvPicPr>
        <p:blipFill>
          <a:blip r:embed="rId3"/>
          <a:stretch>
            <a:fillRect/>
          </a:stretch>
        </p:blipFill>
        <p:spPr>
          <a:xfrm>
            <a:off x="6915901" y="2721887"/>
            <a:ext cx="969088" cy="502790"/>
          </a:xfrm>
          <a:prstGeom prst="rect">
            <a:avLst/>
          </a:prstGeom>
          <a:effectLst>
            <a:softEdge rad="63500"/>
          </a:effectLst>
        </p:spPr>
      </p:pic>
      <p:pic>
        <p:nvPicPr>
          <p:cNvPr id="54" name="図 53"/>
          <p:cNvPicPr>
            <a:picLocks noChangeAspect="1"/>
          </p:cNvPicPr>
          <p:nvPr/>
        </p:nvPicPr>
        <p:blipFill>
          <a:blip r:embed="rId4"/>
          <a:stretch>
            <a:fillRect/>
          </a:stretch>
        </p:blipFill>
        <p:spPr>
          <a:xfrm>
            <a:off x="8497787" y="2597298"/>
            <a:ext cx="1331131" cy="703048"/>
          </a:xfrm>
          <a:prstGeom prst="rect">
            <a:avLst/>
          </a:prstGeom>
          <a:effectLst>
            <a:softEdge rad="63500"/>
          </a:effectLst>
        </p:spPr>
      </p:pic>
      <p:pic>
        <p:nvPicPr>
          <p:cNvPr id="55" name="図 54"/>
          <p:cNvPicPr>
            <a:picLocks noChangeAspect="1"/>
          </p:cNvPicPr>
          <p:nvPr/>
        </p:nvPicPr>
        <p:blipFill>
          <a:blip r:embed="rId4"/>
          <a:stretch>
            <a:fillRect/>
          </a:stretch>
        </p:blipFill>
        <p:spPr>
          <a:xfrm>
            <a:off x="3169943" y="1952917"/>
            <a:ext cx="1503199" cy="793927"/>
          </a:xfrm>
          <a:prstGeom prst="rect">
            <a:avLst/>
          </a:prstGeom>
          <a:effectLst>
            <a:softEdge rad="127000"/>
          </a:effectLst>
        </p:spPr>
      </p:pic>
      <p:pic>
        <p:nvPicPr>
          <p:cNvPr id="56" name="図 55"/>
          <p:cNvPicPr>
            <a:picLocks noChangeAspect="1"/>
          </p:cNvPicPr>
          <p:nvPr/>
        </p:nvPicPr>
        <p:blipFill>
          <a:blip r:embed="rId5"/>
          <a:stretch>
            <a:fillRect/>
          </a:stretch>
        </p:blipFill>
        <p:spPr>
          <a:xfrm>
            <a:off x="1873274" y="2778131"/>
            <a:ext cx="682752" cy="483108"/>
          </a:xfrm>
          <a:prstGeom prst="rect">
            <a:avLst/>
          </a:prstGeom>
          <a:effectLst>
            <a:softEdge rad="63500"/>
          </a:effectLst>
        </p:spPr>
      </p:pic>
      <p:pic>
        <p:nvPicPr>
          <p:cNvPr id="65" name="図 64"/>
          <p:cNvPicPr>
            <a:picLocks noChangeAspect="1"/>
          </p:cNvPicPr>
          <p:nvPr/>
        </p:nvPicPr>
        <p:blipFill>
          <a:blip r:embed="rId5"/>
          <a:stretch>
            <a:fillRect/>
          </a:stretch>
        </p:blipFill>
        <p:spPr>
          <a:xfrm>
            <a:off x="3150809" y="3287582"/>
            <a:ext cx="423091" cy="299375"/>
          </a:xfrm>
          <a:prstGeom prst="rect">
            <a:avLst/>
          </a:prstGeom>
          <a:effectLst>
            <a:softEdge rad="63500"/>
          </a:effectLst>
        </p:spPr>
      </p:pic>
      <p:pic>
        <p:nvPicPr>
          <p:cNvPr id="59" name="図 58"/>
          <p:cNvPicPr>
            <a:picLocks noChangeAspect="1"/>
          </p:cNvPicPr>
          <p:nvPr/>
        </p:nvPicPr>
        <p:blipFill>
          <a:blip r:embed="rId6"/>
          <a:stretch>
            <a:fillRect/>
          </a:stretch>
        </p:blipFill>
        <p:spPr>
          <a:xfrm>
            <a:off x="2389827" y="2695153"/>
            <a:ext cx="455960" cy="307947"/>
          </a:xfrm>
          <a:prstGeom prst="rect">
            <a:avLst/>
          </a:prstGeom>
          <a:effectLst>
            <a:softEdge rad="63500"/>
          </a:effectLst>
        </p:spPr>
      </p:pic>
      <p:pic>
        <p:nvPicPr>
          <p:cNvPr id="69" name="図 68"/>
          <p:cNvPicPr>
            <a:picLocks noChangeAspect="1"/>
          </p:cNvPicPr>
          <p:nvPr/>
        </p:nvPicPr>
        <p:blipFill>
          <a:blip r:embed="rId5"/>
          <a:stretch>
            <a:fillRect/>
          </a:stretch>
        </p:blipFill>
        <p:spPr>
          <a:xfrm>
            <a:off x="8768197" y="1781005"/>
            <a:ext cx="423091" cy="299375"/>
          </a:xfrm>
          <a:prstGeom prst="rect">
            <a:avLst/>
          </a:prstGeom>
          <a:effectLst>
            <a:softEdge rad="63500"/>
          </a:effectLst>
        </p:spPr>
      </p:pic>
      <p:sp>
        <p:nvSpPr>
          <p:cNvPr id="71" name="テキスト ボックス 70"/>
          <p:cNvSpPr txBox="1"/>
          <p:nvPr/>
        </p:nvSpPr>
        <p:spPr>
          <a:xfrm>
            <a:off x="2145073" y="2248476"/>
            <a:ext cx="441146" cy="246221"/>
          </a:xfrm>
          <a:prstGeom prst="rect">
            <a:avLst/>
          </a:prstGeom>
          <a:solidFill>
            <a:srgbClr val="FFFFFF">
              <a:alpha val="67059"/>
            </a:srgbClr>
          </a:solidFill>
        </p:spPr>
        <p:txBody>
          <a:bodyPr wrap="none" rtlCol="0">
            <a:spAutoFit/>
          </a:bodyPr>
          <a:lstStyle/>
          <a:p>
            <a:r>
              <a:rPr kumimoji="1" lang="ja-JP" altLang="en-US" sz="1000" b="1" dirty="0">
                <a:latin typeface="HG丸ｺﾞｼｯｸM-PRO" panose="020F0600000000000000" pitchFamily="50" charset="-128"/>
                <a:ea typeface="HG丸ｺﾞｼｯｸM-PRO" panose="020F0600000000000000" pitchFamily="50" charset="-128"/>
              </a:rPr>
              <a:t>集落</a:t>
            </a:r>
          </a:p>
        </p:txBody>
      </p:sp>
      <p:sp>
        <p:nvSpPr>
          <p:cNvPr id="72" name="テキスト ボックス 71"/>
          <p:cNvSpPr txBox="1"/>
          <p:nvPr/>
        </p:nvSpPr>
        <p:spPr>
          <a:xfrm>
            <a:off x="7338554" y="2491257"/>
            <a:ext cx="441146" cy="246221"/>
          </a:xfrm>
          <a:prstGeom prst="rect">
            <a:avLst/>
          </a:prstGeom>
          <a:solidFill>
            <a:srgbClr val="FFFFFF">
              <a:alpha val="67059"/>
            </a:srgbClr>
          </a:solidFill>
        </p:spPr>
        <p:txBody>
          <a:bodyPr wrap="none" rtlCol="0">
            <a:spAutoFit/>
          </a:bodyPr>
          <a:lstStyle/>
          <a:p>
            <a:r>
              <a:rPr kumimoji="1" lang="ja-JP" altLang="en-US" sz="1000" b="1" dirty="0">
                <a:latin typeface="HG丸ｺﾞｼｯｸM-PRO" panose="020F0600000000000000" pitchFamily="50" charset="-128"/>
                <a:ea typeface="HG丸ｺﾞｼｯｸM-PRO" panose="020F0600000000000000" pitchFamily="50" charset="-128"/>
              </a:rPr>
              <a:t>集落</a:t>
            </a:r>
          </a:p>
        </p:txBody>
      </p:sp>
      <p:sp>
        <p:nvSpPr>
          <p:cNvPr id="73" name="テキスト ボックス 72"/>
          <p:cNvSpPr txBox="1"/>
          <p:nvPr/>
        </p:nvSpPr>
        <p:spPr>
          <a:xfrm>
            <a:off x="1330948" y="2937141"/>
            <a:ext cx="543739" cy="307777"/>
          </a:xfrm>
          <a:prstGeom prst="rect">
            <a:avLst/>
          </a:prstGeom>
          <a:solidFill>
            <a:srgbClr val="FFFFFF">
              <a:alpha val="67059"/>
            </a:srgbClr>
          </a:solidFill>
        </p:spPr>
        <p:txBody>
          <a:bodyPr wrap="non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集落</a:t>
            </a:r>
          </a:p>
        </p:txBody>
      </p:sp>
      <p:sp>
        <p:nvSpPr>
          <p:cNvPr id="74" name="テキスト ボックス 73"/>
          <p:cNvSpPr txBox="1"/>
          <p:nvPr/>
        </p:nvSpPr>
        <p:spPr>
          <a:xfrm>
            <a:off x="8371472" y="1626615"/>
            <a:ext cx="441146" cy="246221"/>
          </a:xfrm>
          <a:prstGeom prst="rect">
            <a:avLst/>
          </a:prstGeom>
          <a:solidFill>
            <a:srgbClr val="FFFFFF">
              <a:alpha val="67059"/>
            </a:srgbClr>
          </a:solidFill>
        </p:spPr>
        <p:txBody>
          <a:bodyPr wrap="none" rtlCol="0">
            <a:spAutoFit/>
          </a:bodyPr>
          <a:lstStyle/>
          <a:p>
            <a:r>
              <a:rPr kumimoji="1" lang="ja-JP" altLang="en-US" sz="1000" b="1" dirty="0">
                <a:latin typeface="HG丸ｺﾞｼｯｸM-PRO" panose="020F0600000000000000" pitchFamily="50" charset="-128"/>
                <a:ea typeface="HG丸ｺﾞｼｯｸM-PRO" panose="020F0600000000000000" pitchFamily="50" charset="-128"/>
              </a:rPr>
              <a:t>集落</a:t>
            </a:r>
          </a:p>
        </p:txBody>
      </p:sp>
      <p:pic>
        <p:nvPicPr>
          <p:cNvPr id="61" name="図 60"/>
          <p:cNvPicPr>
            <a:picLocks noChangeAspect="1"/>
          </p:cNvPicPr>
          <p:nvPr/>
        </p:nvPicPr>
        <p:blipFill>
          <a:blip r:embed="rId7"/>
          <a:stretch>
            <a:fillRect/>
          </a:stretch>
        </p:blipFill>
        <p:spPr>
          <a:xfrm>
            <a:off x="4567736" y="5726727"/>
            <a:ext cx="837137" cy="725982"/>
          </a:xfrm>
          <a:prstGeom prst="rect">
            <a:avLst/>
          </a:prstGeom>
          <a:effectLst>
            <a:softEdge rad="127000"/>
          </a:effectLst>
        </p:spPr>
      </p:pic>
      <p:sp>
        <p:nvSpPr>
          <p:cNvPr id="76" name="テキスト ボックス 75"/>
          <p:cNvSpPr txBox="1"/>
          <p:nvPr/>
        </p:nvSpPr>
        <p:spPr>
          <a:xfrm>
            <a:off x="3354733" y="5811617"/>
            <a:ext cx="1172116" cy="261610"/>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診療所跡の活用</a:t>
            </a:r>
          </a:p>
        </p:txBody>
      </p:sp>
      <p:pic>
        <p:nvPicPr>
          <p:cNvPr id="63" name="図 62"/>
          <p:cNvPicPr>
            <a:picLocks noChangeAspect="1"/>
          </p:cNvPicPr>
          <p:nvPr/>
        </p:nvPicPr>
        <p:blipFill>
          <a:blip r:embed="rId8"/>
          <a:stretch>
            <a:fillRect/>
          </a:stretch>
        </p:blipFill>
        <p:spPr>
          <a:xfrm>
            <a:off x="7233914" y="5175394"/>
            <a:ext cx="1075039" cy="615342"/>
          </a:xfrm>
          <a:prstGeom prst="rect">
            <a:avLst/>
          </a:prstGeom>
          <a:effectLst>
            <a:softEdge rad="63500"/>
          </a:effectLst>
        </p:spPr>
      </p:pic>
      <p:sp>
        <p:nvSpPr>
          <p:cNvPr id="78" name="テキスト ボックス 77"/>
          <p:cNvSpPr txBox="1"/>
          <p:nvPr/>
        </p:nvSpPr>
        <p:spPr>
          <a:xfrm>
            <a:off x="7154983" y="4882628"/>
            <a:ext cx="1172116" cy="261610"/>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旧学校跡の活用</a:t>
            </a:r>
          </a:p>
        </p:txBody>
      </p:sp>
      <p:pic>
        <p:nvPicPr>
          <p:cNvPr id="64" name="図 63"/>
          <p:cNvPicPr>
            <a:picLocks noChangeAspect="1"/>
          </p:cNvPicPr>
          <p:nvPr/>
        </p:nvPicPr>
        <p:blipFill>
          <a:blip r:embed="rId9"/>
          <a:stretch>
            <a:fillRect/>
          </a:stretch>
        </p:blipFill>
        <p:spPr>
          <a:xfrm>
            <a:off x="5896807" y="4424159"/>
            <a:ext cx="1027884" cy="478013"/>
          </a:xfrm>
          <a:prstGeom prst="rect">
            <a:avLst/>
          </a:prstGeom>
          <a:effectLst>
            <a:softEdge rad="63500"/>
          </a:effectLst>
        </p:spPr>
      </p:pic>
      <p:sp>
        <p:nvSpPr>
          <p:cNvPr id="80" name="テキスト ボックス 79"/>
          <p:cNvSpPr txBox="1"/>
          <p:nvPr/>
        </p:nvSpPr>
        <p:spPr>
          <a:xfrm>
            <a:off x="5560950" y="4171412"/>
            <a:ext cx="1396536" cy="253916"/>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旧町役場庁舎の活用</a:t>
            </a:r>
          </a:p>
        </p:txBody>
      </p:sp>
      <p:sp>
        <p:nvSpPr>
          <p:cNvPr id="82" name="テキスト ボックス 81"/>
          <p:cNvSpPr txBox="1"/>
          <p:nvPr/>
        </p:nvSpPr>
        <p:spPr>
          <a:xfrm>
            <a:off x="4446829" y="4339581"/>
            <a:ext cx="889987" cy="261610"/>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お店の再建</a:t>
            </a:r>
          </a:p>
        </p:txBody>
      </p:sp>
      <p:sp>
        <p:nvSpPr>
          <p:cNvPr id="83" name="フリーフォーム 82"/>
          <p:cNvSpPr/>
          <p:nvPr/>
        </p:nvSpPr>
        <p:spPr>
          <a:xfrm flipH="1">
            <a:off x="1013931" y="4124917"/>
            <a:ext cx="2123741" cy="967626"/>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p:cNvSpPr/>
          <p:nvPr/>
        </p:nvSpPr>
        <p:spPr>
          <a:xfrm flipH="1" flipV="1">
            <a:off x="6249906" y="6039795"/>
            <a:ext cx="4084926" cy="812178"/>
          </a:xfrm>
          <a:custGeom>
            <a:avLst/>
            <a:gdLst>
              <a:gd name="connsiteX0" fmla="*/ 6347 w 4769121"/>
              <a:gd name="connsiteY0" fmla="*/ 2960287 h 2960287"/>
              <a:gd name="connsiteX1" fmla="*/ 72131 w 4769121"/>
              <a:gd name="connsiteY1" fmla="*/ 2624788 h 2960287"/>
              <a:gd name="connsiteX2" fmla="*/ 519463 w 4769121"/>
              <a:gd name="connsiteY2" fmla="*/ 1940633 h 2960287"/>
              <a:gd name="connsiteX3" fmla="*/ 979952 w 4769121"/>
              <a:gd name="connsiteY3" fmla="*/ 1322262 h 2960287"/>
              <a:gd name="connsiteX4" fmla="*/ 2045656 w 4769121"/>
              <a:gd name="connsiteY4" fmla="*/ 901243 h 2960287"/>
              <a:gd name="connsiteX5" fmla="*/ 4150750 w 4769121"/>
              <a:gd name="connsiteY5" fmla="*/ 684155 h 2960287"/>
              <a:gd name="connsiteX6" fmla="*/ 4769121 w 4769121"/>
              <a:gd name="connsiteY6" fmla="*/ 0 h 296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9121" h="2960287">
                <a:moveTo>
                  <a:pt x="6347" y="2960287"/>
                </a:moveTo>
                <a:cubicBezTo>
                  <a:pt x="-3521" y="2877508"/>
                  <a:pt x="-13388" y="2794730"/>
                  <a:pt x="72131" y="2624788"/>
                </a:cubicBezTo>
                <a:cubicBezTo>
                  <a:pt x="157650" y="2454846"/>
                  <a:pt x="368160" y="2157721"/>
                  <a:pt x="519463" y="1940633"/>
                </a:cubicBezTo>
                <a:cubicBezTo>
                  <a:pt x="670766" y="1723545"/>
                  <a:pt x="725587" y="1495494"/>
                  <a:pt x="979952" y="1322262"/>
                </a:cubicBezTo>
                <a:cubicBezTo>
                  <a:pt x="1234317" y="1149030"/>
                  <a:pt x="1517190" y="1007594"/>
                  <a:pt x="2045656" y="901243"/>
                </a:cubicBezTo>
                <a:cubicBezTo>
                  <a:pt x="2574122" y="794892"/>
                  <a:pt x="3696839" y="834362"/>
                  <a:pt x="4150750" y="684155"/>
                </a:cubicBezTo>
                <a:cubicBezTo>
                  <a:pt x="4604661" y="533948"/>
                  <a:pt x="4686891" y="266974"/>
                  <a:pt x="4769121" y="0"/>
                </a:cubicBezTo>
              </a:path>
            </a:pathLst>
          </a:custGeom>
          <a:no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2" name="Picture 18" descr="building_hous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33188" y="5118343"/>
            <a:ext cx="452641" cy="4196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8" name="Picture 18" descr="building_house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97168" y="4990031"/>
            <a:ext cx="404381" cy="37487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5" name="図 74"/>
          <p:cNvPicPr>
            <a:picLocks noChangeAspect="1"/>
          </p:cNvPicPr>
          <p:nvPr/>
        </p:nvPicPr>
        <p:blipFill>
          <a:blip r:embed="rId12"/>
          <a:stretch>
            <a:fillRect/>
          </a:stretch>
        </p:blipFill>
        <p:spPr>
          <a:xfrm rot="4027402">
            <a:off x="5238700" y="3100442"/>
            <a:ext cx="461789" cy="322310"/>
          </a:xfrm>
          <a:prstGeom prst="rect">
            <a:avLst/>
          </a:prstGeom>
          <a:effectLst>
            <a:softEdge rad="31750"/>
          </a:effectLst>
        </p:spPr>
      </p:pic>
      <p:pic>
        <p:nvPicPr>
          <p:cNvPr id="91" name="図 90"/>
          <p:cNvPicPr>
            <a:picLocks noChangeAspect="1"/>
          </p:cNvPicPr>
          <p:nvPr/>
        </p:nvPicPr>
        <p:blipFill>
          <a:blip r:embed="rId12"/>
          <a:stretch>
            <a:fillRect/>
          </a:stretch>
        </p:blipFill>
        <p:spPr>
          <a:xfrm rot="17492983" flipH="1">
            <a:off x="8079853" y="3543299"/>
            <a:ext cx="441667" cy="322310"/>
          </a:xfrm>
          <a:prstGeom prst="rect">
            <a:avLst/>
          </a:prstGeom>
          <a:effectLst>
            <a:softEdge rad="31750"/>
          </a:effectLst>
        </p:spPr>
      </p:pic>
      <p:pic>
        <p:nvPicPr>
          <p:cNvPr id="81" name="図 80"/>
          <p:cNvPicPr>
            <a:picLocks noChangeAspect="1"/>
          </p:cNvPicPr>
          <p:nvPr/>
        </p:nvPicPr>
        <p:blipFill>
          <a:blip r:embed="rId13"/>
          <a:stretch>
            <a:fillRect/>
          </a:stretch>
        </p:blipFill>
        <p:spPr>
          <a:xfrm rot="754235">
            <a:off x="4163158" y="3511076"/>
            <a:ext cx="372955" cy="224936"/>
          </a:xfrm>
          <a:prstGeom prst="rect">
            <a:avLst/>
          </a:prstGeom>
          <a:effectLst>
            <a:softEdge rad="31750"/>
          </a:effectLst>
        </p:spPr>
      </p:pic>
      <p:pic>
        <p:nvPicPr>
          <p:cNvPr id="95" name="図 94"/>
          <p:cNvPicPr>
            <a:picLocks noChangeAspect="1"/>
          </p:cNvPicPr>
          <p:nvPr/>
        </p:nvPicPr>
        <p:blipFill>
          <a:blip r:embed="rId13"/>
          <a:stretch>
            <a:fillRect/>
          </a:stretch>
        </p:blipFill>
        <p:spPr>
          <a:xfrm rot="17661360" flipH="1">
            <a:off x="6951175" y="3708015"/>
            <a:ext cx="322461" cy="224936"/>
          </a:xfrm>
          <a:prstGeom prst="rect">
            <a:avLst/>
          </a:prstGeom>
          <a:effectLst>
            <a:softEdge rad="31750"/>
          </a:effectLst>
        </p:spPr>
      </p:pic>
      <p:pic>
        <p:nvPicPr>
          <p:cNvPr id="96" name="図 95"/>
          <p:cNvPicPr>
            <a:picLocks noChangeAspect="1"/>
          </p:cNvPicPr>
          <p:nvPr/>
        </p:nvPicPr>
        <p:blipFill>
          <a:blip r:embed="rId13"/>
          <a:stretch>
            <a:fillRect/>
          </a:stretch>
        </p:blipFill>
        <p:spPr>
          <a:xfrm rot="1688892">
            <a:off x="9382857" y="1880959"/>
            <a:ext cx="367660" cy="224936"/>
          </a:xfrm>
          <a:prstGeom prst="rect">
            <a:avLst/>
          </a:prstGeom>
          <a:effectLst>
            <a:softEdge rad="31750"/>
          </a:effectLst>
        </p:spPr>
      </p:pic>
      <p:pic>
        <p:nvPicPr>
          <p:cNvPr id="97" name="図 96"/>
          <p:cNvPicPr>
            <a:picLocks noChangeAspect="1"/>
          </p:cNvPicPr>
          <p:nvPr/>
        </p:nvPicPr>
        <p:blipFill>
          <a:blip r:embed="rId13"/>
          <a:stretch>
            <a:fillRect/>
          </a:stretch>
        </p:blipFill>
        <p:spPr>
          <a:xfrm rot="2685442" flipH="1">
            <a:off x="5109998" y="2011016"/>
            <a:ext cx="342989" cy="224936"/>
          </a:xfrm>
          <a:prstGeom prst="rect">
            <a:avLst/>
          </a:prstGeom>
          <a:effectLst>
            <a:softEdge rad="31750"/>
          </a:effectLst>
        </p:spPr>
      </p:pic>
      <p:sp>
        <p:nvSpPr>
          <p:cNvPr id="85" name="正方形/長方形 84"/>
          <p:cNvSpPr/>
          <p:nvPr/>
        </p:nvSpPr>
        <p:spPr>
          <a:xfrm>
            <a:off x="2706290" y="1726661"/>
            <a:ext cx="1082348"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HG丸ｺﾞｼｯｸM-PRO" panose="020F0600000000000000" pitchFamily="50" charset="-128"/>
                <a:ea typeface="HG丸ｺﾞｼｯｸM-PRO" panose="020F0600000000000000" pitchFamily="50" charset="-128"/>
              </a:rPr>
              <a:t>小さな拠点</a:t>
            </a:r>
          </a:p>
        </p:txBody>
      </p:sp>
      <p:sp>
        <p:nvSpPr>
          <p:cNvPr id="99" name="正方形/長方形 98"/>
          <p:cNvSpPr/>
          <p:nvPr/>
        </p:nvSpPr>
        <p:spPr>
          <a:xfrm>
            <a:off x="8214356" y="2357640"/>
            <a:ext cx="1082348" cy="307777"/>
          </a:xfrm>
          <a:prstGeom prst="rect">
            <a:avLst/>
          </a:prstGeom>
          <a:solidFill>
            <a:schemeClr val="accent6">
              <a:lumMod val="75000"/>
            </a:schemeClr>
          </a:solidFill>
        </p:spPr>
        <p:txBody>
          <a:bodyPr wrap="none">
            <a:spAutoFit/>
          </a:bodyPr>
          <a:lstStyle/>
          <a:p>
            <a:r>
              <a:rPr lang="ja-JP" altLang="en-US" sz="1400" b="1" dirty="0">
                <a:solidFill>
                  <a:schemeClr val="bg1"/>
                </a:solidFill>
                <a:latin typeface="HG丸ｺﾞｼｯｸM-PRO" panose="020F0600000000000000" pitchFamily="50" charset="-128"/>
                <a:ea typeface="HG丸ｺﾞｼｯｸM-PRO" panose="020F0600000000000000" pitchFamily="50" charset="-128"/>
              </a:rPr>
              <a:t>小さな拠点</a:t>
            </a:r>
          </a:p>
        </p:txBody>
      </p:sp>
      <p:pic>
        <p:nvPicPr>
          <p:cNvPr id="100" name="図 99"/>
          <p:cNvPicPr>
            <a:picLocks noChangeAspect="1"/>
          </p:cNvPicPr>
          <p:nvPr/>
        </p:nvPicPr>
        <p:blipFill>
          <a:blip r:embed="rId5"/>
          <a:stretch>
            <a:fillRect/>
          </a:stretch>
        </p:blipFill>
        <p:spPr>
          <a:xfrm>
            <a:off x="3794337" y="1348576"/>
            <a:ext cx="423091" cy="299375"/>
          </a:xfrm>
          <a:prstGeom prst="rect">
            <a:avLst/>
          </a:prstGeom>
          <a:effectLst>
            <a:softEdge rad="63500"/>
          </a:effectLst>
        </p:spPr>
      </p:pic>
      <p:pic>
        <p:nvPicPr>
          <p:cNvPr id="101" name="図 100"/>
          <p:cNvPicPr>
            <a:picLocks noChangeAspect="1"/>
          </p:cNvPicPr>
          <p:nvPr/>
        </p:nvPicPr>
        <p:blipFill>
          <a:blip r:embed="rId5"/>
          <a:stretch>
            <a:fillRect/>
          </a:stretch>
        </p:blipFill>
        <p:spPr>
          <a:xfrm>
            <a:off x="3944782" y="1256575"/>
            <a:ext cx="423091" cy="299375"/>
          </a:xfrm>
          <a:prstGeom prst="rect">
            <a:avLst/>
          </a:prstGeom>
          <a:effectLst>
            <a:softEdge rad="63500"/>
          </a:effectLst>
        </p:spPr>
      </p:pic>
      <p:pic>
        <p:nvPicPr>
          <p:cNvPr id="102" name="図 101"/>
          <p:cNvPicPr>
            <a:picLocks noChangeAspect="1"/>
          </p:cNvPicPr>
          <p:nvPr/>
        </p:nvPicPr>
        <p:blipFill>
          <a:blip r:embed="rId5"/>
          <a:stretch>
            <a:fillRect/>
          </a:stretch>
        </p:blipFill>
        <p:spPr>
          <a:xfrm>
            <a:off x="6158325" y="1621305"/>
            <a:ext cx="423091" cy="299375"/>
          </a:xfrm>
          <a:prstGeom prst="rect">
            <a:avLst/>
          </a:prstGeom>
          <a:effectLst>
            <a:softEdge rad="63500"/>
          </a:effectLst>
        </p:spPr>
      </p:pic>
      <p:pic>
        <p:nvPicPr>
          <p:cNvPr id="103" name="図 102"/>
          <p:cNvPicPr>
            <a:picLocks noChangeAspect="1"/>
          </p:cNvPicPr>
          <p:nvPr/>
        </p:nvPicPr>
        <p:blipFill>
          <a:blip r:embed="rId5"/>
          <a:stretch>
            <a:fillRect/>
          </a:stretch>
        </p:blipFill>
        <p:spPr>
          <a:xfrm>
            <a:off x="8399940" y="3971733"/>
            <a:ext cx="423091" cy="299375"/>
          </a:xfrm>
          <a:prstGeom prst="rect">
            <a:avLst/>
          </a:prstGeom>
          <a:effectLst>
            <a:softEdge rad="63500"/>
          </a:effectLst>
        </p:spPr>
      </p:pic>
      <p:pic>
        <p:nvPicPr>
          <p:cNvPr id="104" name="図 103"/>
          <p:cNvPicPr>
            <a:picLocks noChangeAspect="1"/>
          </p:cNvPicPr>
          <p:nvPr/>
        </p:nvPicPr>
        <p:blipFill>
          <a:blip r:embed="rId5"/>
          <a:stretch>
            <a:fillRect/>
          </a:stretch>
        </p:blipFill>
        <p:spPr>
          <a:xfrm>
            <a:off x="10304339" y="1890016"/>
            <a:ext cx="423091" cy="299375"/>
          </a:xfrm>
          <a:prstGeom prst="rect">
            <a:avLst/>
          </a:prstGeom>
          <a:effectLst>
            <a:softEdge rad="63500"/>
          </a:effectLst>
        </p:spPr>
      </p:pic>
      <p:pic>
        <p:nvPicPr>
          <p:cNvPr id="105" name="図 104"/>
          <p:cNvPicPr>
            <a:picLocks noChangeAspect="1"/>
          </p:cNvPicPr>
          <p:nvPr/>
        </p:nvPicPr>
        <p:blipFill>
          <a:blip r:embed="rId5"/>
          <a:stretch>
            <a:fillRect/>
          </a:stretch>
        </p:blipFill>
        <p:spPr>
          <a:xfrm>
            <a:off x="5787255" y="2165983"/>
            <a:ext cx="423091" cy="299375"/>
          </a:xfrm>
          <a:prstGeom prst="rect">
            <a:avLst/>
          </a:prstGeom>
          <a:effectLst>
            <a:softEdge rad="63500"/>
          </a:effectLst>
        </p:spPr>
      </p:pic>
      <p:sp>
        <p:nvSpPr>
          <p:cNvPr id="90" name="テキスト ボックス 89"/>
          <p:cNvSpPr txBox="1"/>
          <p:nvPr/>
        </p:nvSpPr>
        <p:spPr>
          <a:xfrm>
            <a:off x="2458680" y="2955346"/>
            <a:ext cx="646331" cy="369332"/>
          </a:xfrm>
          <a:prstGeom prst="rect">
            <a:avLst/>
          </a:prstGeom>
          <a:noFill/>
        </p:spPr>
        <p:txBody>
          <a:bodyPr wrap="none" rtlCol="0">
            <a:spAutoFit/>
          </a:bodyPr>
          <a:lstStyle/>
          <a:p>
            <a:r>
              <a:rPr kumimoji="1" lang="ja-JP" altLang="en-US" b="1" dirty="0">
                <a:solidFill>
                  <a:srgbClr val="FF0000"/>
                </a:solidFill>
              </a:rPr>
              <a:t>花桃</a:t>
            </a:r>
          </a:p>
        </p:txBody>
      </p:sp>
      <p:pic>
        <p:nvPicPr>
          <p:cNvPr id="108" name="図 107"/>
          <p:cNvPicPr>
            <a:picLocks noChangeAspect="1"/>
          </p:cNvPicPr>
          <p:nvPr/>
        </p:nvPicPr>
        <p:blipFill>
          <a:blip r:embed="rId6"/>
          <a:stretch>
            <a:fillRect/>
          </a:stretch>
        </p:blipFill>
        <p:spPr>
          <a:xfrm>
            <a:off x="8349908" y="1883364"/>
            <a:ext cx="523153" cy="307947"/>
          </a:xfrm>
          <a:prstGeom prst="rect">
            <a:avLst/>
          </a:prstGeom>
          <a:effectLst>
            <a:softEdge rad="63500"/>
          </a:effectLst>
        </p:spPr>
      </p:pic>
      <p:pic>
        <p:nvPicPr>
          <p:cNvPr id="109" name="図 108"/>
          <p:cNvPicPr>
            <a:picLocks noChangeAspect="1"/>
          </p:cNvPicPr>
          <p:nvPr/>
        </p:nvPicPr>
        <p:blipFill>
          <a:blip r:embed="rId6"/>
          <a:stretch>
            <a:fillRect/>
          </a:stretch>
        </p:blipFill>
        <p:spPr>
          <a:xfrm>
            <a:off x="5799506" y="1682457"/>
            <a:ext cx="455960" cy="307947"/>
          </a:xfrm>
          <a:prstGeom prst="rect">
            <a:avLst/>
          </a:prstGeom>
          <a:effectLst>
            <a:softEdge rad="63500"/>
          </a:effectLst>
        </p:spPr>
      </p:pic>
      <p:pic>
        <p:nvPicPr>
          <p:cNvPr id="110" name="図 109"/>
          <p:cNvPicPr>
            <a:picLocks noChangeAspect="1"/>
          </p:cNvPicPr>
          <p:nvPr/>
        </p:nvPicPr>
        <p:blipFill>
          <a:blip r:embed="rId6"/>
          <a:stretch>
            <a:fillRect/>
          </a:stretch>
        </p:blipFill>
        <p:spPr>
          <a:xfrm>
            <a:off x="9672084" y="2810519"/>
            <a:ext cx="455960" cy="307947"/>
          </a:xfrm>
          <a:prstGeom prst="rect">
            <a:avLst/>
          </a:prstGeom>
          <a:effectLst>
            <a:softEdge rad="63500"/>
          </a:effectLst>
        </p:spPr>
      </p:pic>
      <p:pic>
        <p:nvPicPr>
          <p:cNvPr id="92" name="図 91"/>
          <p:cNvPicPr>
            <a:picLocks noChangeAspect="1"/>
          </p:cNvPicPr>
          <p:nvPr/>
        </p:nvPicPr>
        <p:blipFill>
          <a:blip r:embed="rId14"/>
          <a:stretch>
            <a:fillRect/>
          </a:stretch>
        </p:blipFill>
        <p:spPr>
          <a:xfrm>
            <a:off x="6548941" y="6081704"/>
            <a:ext cx="886079" cy="427951"/>
          </a:xfrm>
          <a:prstGeom prst="rect">
            <a:avLst/>
          </a:prstGeom>
        </p:spPr>
      </p:pic>
      <p:sp>
        <p:nvSpPr>
          <p:cNvPr id="112" name="テキスト ボックス 111"/>
          <p:cNvSpPr txBox="1"/>
          <p:nvPr/>
        </p:nvSpPr>
        <p:spPr>
          <a:xfrm>
            <a:off x="5544263" y="5955261"/>
            <a:ext cx="992579" cy="253916"/>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道の駅の活用</a:t>
            </a:r>
          </a:p>
        </p:txBody>
      </p:sp>
      <p:pic>
        <p:nvPicPr>
          <p:cNvPr id="113" name="Picture 18" descr="building_hous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3063" y="5150227"/>
            <a:ext cx="452641" cy="4196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4" name="正方形/長方形 113"/>
          <p:cNvSpPr/>
          <p:nvPr/>
        </p:nvSpPr>
        <p:spPr>
          <a:xfrm>
            <a:off x="5618195" y="3789727"/>
            <a:ext cx="833952" cy="338554"/>
          </a:xfrm>
          <a:prstGeom prst="rect">
            <a:avLst/>
          </a:prstGeom>
          <a:solidFill>
            <a:srgbClr val="FFFF00">
              <a:alpha val="50196"/>
            </a:srgbClr>
          </a:solidFill>
        </p:spPr>
        <p:txBody>
          <a:bodyPr wrap="square">
            <a:spAutoFit/>
          </a:bodyPr>
          <a:lstStyle/>
          <a:p>
            <a:r>
              <a:rPr lang="ja-JP" altLang="en-US" sz="1600" b="1" dirty="0">
                <a:solidFill>
                  <a:schemeClr val="bg1"/>
                </a:solidFill>
                <a:latin typeface="HG丸ｺﾞｼｯｸM-PRO" panose="020F0600000000000000" pitchFamily="50" charset="-128"/>
                <a:ea typeface="HG丸ｺﾞｼｯｸM-PRO" panose="020F0600000000000000" pitchFamily="50" charset="-128"/>
              </a:rPr>
              <a:t>中拠点</a:t>
            </a:r>
          </a:p>
        </p:txBody>
      </p:sp>
      <p:pic>
        <p:nvPicPr>
          <p:cNvPr id="107" name="図 106"/>
          <p:cNvPicPr>
            <a:picLocks noChangeAspect="1"/>
          </p:cNvPicPr>
          <p:nvPr/>
        </p:nvPicPr>
        <p:blipFill>
          <a:blip r:embed="rId15"/>
          <a:stretch>
            <a:fillRect/>
          </a:stretch>
        </p:blipFill>
        <p:spPr>
          <a:xfrm>
            <a:off x="5581204" y="4982728"/>
            <a:ext cx="1146456" cy="651294"/>
          </a:xfrm>
          <a:prstGeom prst="rect">
            <a:avLst/>
          </a:prstGeom>
          <a:effectLst>
            <a:softEdge rad="63500"/>
          </a:effectLst>
        </p:spPr>
      </p:pic>
      <p:sp>
        <p:nvSpPr>
          <p:cNvPr id="121" name="テキスト ボックス 120"/>
          <p:cNvSpPr txBox="1"/>
          <p:nvPr/>
        </p:nvSpPr>
        <p:spPr>
          <a:xfrm>
            <a:off x="5528434" y="5595082"/>
            <a:ext cx="1531188" cy="253916"/>
          </a:xfrm>
          <a:prstGeom prst="rect">
            <a:avLst/>
          </a:prstGeom>
          <a:solidFill>
            <a:srgbClr val="FFFFFF">
              <a:alpha val="67059"/>
            </a:srgbClr>
          </a:solidFill>
        </p:spPr>
        <p:txBody>
          <a:bodyPr wrap="none" rtlCol="0">
            <a:spAutoFit/>
          </a:bodyPr>
          <a:lstStyle/>
          <a:p>
            <a:r>
              <a:rPr kumimoji="1" lang="ja-JP" altLang="en-US" sz="1050" b="1" dirty="0">
                <a:solidFill>
                  <a:srgbClr val="FF0000"/>
                </a:solidFill>
                <a:latin typeface="HG丸ｺﾞｼｯｸM-PRO" panose="020F0600000000000000" pitchFamily="50" charset="-128"/>
                <a:ea typeface="HG丸ｺﾞｼｯｸM-PRO" panose="020F0600000000000000" pitchFamily="50" charset="-128"/>
              </a:rPr>
              <a:t>拠点ターミナルの整備</a:t>
            </a:r>
          </a:p>
        </p:txBody>
      </p:sp>
      <p:pic>
        <p:nvPicPr>
          <p:cNvPr id="123" name="図 122"/>
          <p:cNvPicPr>
            <a:picLocks noChangeAspect="1"/>
          </p:cNvPicPr>
          <p:nvPr/>
        </p:nvPicPr>
        <p:blipFill>
          <a:blip r:embed="rId5"/>
          <a:stretch>
            <a:fillRect/>
          </a:stretch>
        </p:blipFill>
        <p:spPr>
          <a:xfrm>
            <a:off x="9775038" y="2195708"/>
            <a:ext cx="423091" cy="299375"/>
          </a:xfrm>
          <a:prstGeom prst="rect">
            <a:avLst/>
          </a:prstGeom>
          <a:effectLst>
            <a:softEdge rad="63500"/>
          </a:effectLst>
        </p:spPr>
      </p:pic>
      <p:sp>
        <p:nvSpPr>
          <p:cNvPr id="117" name="テキスト ボックス 116"/>
          <p:cNvSpPr txBox="1"/>
          <p:nvPr/>
        </p:nvSpPr>
        <p:spPr>
          <a:xfrm>
            <a:off x="3144970" y="2675655"/>
            <a:ext cx="1569660" cy="461665"/>
          </a:xfrm>
          <a:prstGeom prst="rect">
            <a:avLst/>
          </a:prstGeom>
          <a:solidFill>
            <a:schemeClr val="accent6">
              <a:lumMod val="75000"/>
            </a:schemeClr>
          </a:solidFill>
          <a:effectLst>
            <a:softEdge rad="63500"/>
          </a:effectLst>
        </p:spPr>
        <p:txBody>
          <a:bodyPr wrap="none" rtlCol="0">
            <a:spAutoFit/>
          </a:bodyPr>
          <a:lstStyle/>
          <a:p>
            <a:r>
              <a:rPr kumimoji="1" lang="ja-JP" altLang="en-US" sz="1200" b="1" dirty="0">
                <a:solidFill>
                  <a:schemeClr val="bg1"/>
                </a:solidFill>
                <a:latin typeface="HG丸ｺﾞｼｯｸM-PRO" panose="020F0600000000000000" pitchFamily="50" charset="-128"/>
                <a:ea typeface="HG丸ｺﾞｼｯｸM-PRO" panose="020F0600000000000000" pitchFamily="50" charset="-128"/>
              </a:rPr>
              <a:t>周辺集落とつながる</a:t>
            </a:r>
            <a:endParaRPr kumimoji="1" lang="en-US" altLang="ja-JP" sz="1200" b="1" dirty="0">
              <a:solidFill>
                <a:schemeClr val="bg1"/>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bg1"/>
                </a:solidFill>
                <a:latin typeface="HG丸ｺﾞｼｯｸM-PRO" panose="020F0600000000000000" pitchFamily="50" charset="-128"/>
                <a:ea typeface="HG丸ｺﾞｼｯｸM-PRO" panose="020F0600000000000000" pitchFamily="50" charset="-128"/>
              </a:rPr>
              <a:t>生活交通の拠点</a:t>
            </a:r>
            <a:endParaRPr kumimoji="1" lang="ja-JP" altLang="en-US" sz="12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26" name="テキスト ボックス 125"/>
          <p:cNvSpPr txBox="1"/>
          <p:nvPr/>
        </p:nvSpPr>
        <p:spPr>
          <a:xfrm>
            <a:off x="9142961" y="3199712"/>
            <a:ext cx="1569660" cy="461665"/>
          </a:xfrm>
          <a:prstGeom prst="rect">
            <a:avLst/>
          </a:prstGeom>
          <a:solidFill>
            <a:schemeClr val="accent6">
              <a:lumMod val="75000"/>
            </a:schemeClr>
          </a:solidFill>
          <a:effectLst>
            <a:softEdge rad="63500"/>
          </a:effectLst>
        </p:spPr>
        <p:txBody>
          <a:bodyPr wrap="none" rtlCol="0">
            <a:spAutoFit/>
          </a:bodyPr>
          <a:lstStyle/>
          <a:p>
            <a:r>
              <a:rPr kumimoji="1" lang="ja-JP" altLang="en-US" sz="1200" b="1" dirty="0">
                <a:solidFill>
                  <a:schemeClr val="bg1"/>
                </a:solidFill>
                <a:latin typeface="HG丸ｺﾞｼｯｸM-PRO" panose="020F0600000000000000" pitchFamily="50" charset="-128"/>
                <a:ea typeface="HG丸ｺﾞｼｯｸM-PRO" panose="020F0600000000000000" pitchFamily="50" charset="-128"/>
              </a:rPr>
              <a:t>周辺集落とつながる</a:t>
            </a:r>
            <a:endParaRPr kumimoji="1" lang="en-US" altLang="ja-JP" sz="1200" b="1" dirty="0">
              <a:solidFill>
                <a:schemeClr val="bg1"/>
              </a:solidFill>
              <a:latin typeface="HG丸ｺﾞｼｯｸM-PRO" panose="020F0600000000000000" pitchFamily="50" charset="-128"/>
              <a:ea typeface="HG丸ｺﾞｼｯｸM-PRO" panose="020F0600000000000000" pitchFamily="50" charset="-128"/>
            </a:endParaRPr>
          </a:p>
          <a:p>
            <a:r>
              <a:rPr lang="ja-JP" altLang="en-US" sz="1200" b="1" dirty="0">
                <a:solidFill>
                  <a:schemeClr val="bg1"/>
                </a:solidFill>
                <a:latin typeface="HG丸ｺﾞｼｯｸM-PRO" panose="020F0600000000000000" pitchFamily="50" charset="-128"/>
                <a:ea typeface="HG丸ｺﾞｼｯｸM-PRO" panose="020F0600000000000000" pitchFamily="50" charset="-128"/>
              </a:rPr>
              <a:t>生活交通の拠点</a:t>
            </a:r>
            <a:endParaRPr kumimoji="1" lang="ja-JP" altLang="en-US" sz="12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18" name="テキスト ボックス 117"/>
          <p:cNvSpPr txBox="1"/>
          <p:nvPr/>
        </p:nvSpPr>
        <p:spPr>
          <a:xfrm>
            <a:off x="3548567" y="6422738"/>
            <a:ext cx="1951175" cy="276999"/>
          </a:xfrm>
          <a:prstGeom prst="rect">
            <a:avLst/>
          </a:prstGeom>
          <a:solidFill>
            <a:schemeClr val="bg1"/>
          </a:solidFill>
        </p:spPr>
        <p:txBody>
          <a:bodyPr wrap="non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小多機／</a:t>
            </a:r>
            <a:r>
              <a:rPr kumimoji="1" lang="en-US" altLang="ja-JP" sz="1200" dirty="0">
                <a:latin typeface="HG丸ｺﾞｼｯｸM-PRO" panose="020F0600000000000000" pitchFamily="50" charset="-128"/>
                <a:ea typeface="HG丸ｺﾞｼｯｸM-PRO" panose="020F0600000000000000" pitchFamily="50" charset="-128"/>
              </a:rPr>
              <a:t>24</a:t>
            </a:r>
            <a:r>
              <a:rPr kumimoji="1" lang="ja-JP" altLang="en-US" sz="1200" dirty="0">
                <a:latin typeface="HG丸ｺﾞｼｯｸM-PRO" panose="020F0600000000000000" pitchFamily="50" charset="-128"/>
                <a:ea typeface="HG丸ｺﾞｼｯｸM-PRO" panose="020F0600000000000000" pitchFamily="50" charset="-128"/>
              </a:rPr>
              <a:t>時間ケア拠点</a:t>
            </a:r>
          </a:p>
        </p:txBody>
      </p:sp>
      <p:pic>
        <p:nvPicPr>
          <p:cNvPr id="119" name="図 118"/>
          <p:cNvPicPr>
            <a:picLocks noChangeAspect="1"/>
          </p:cNvPicPr>
          <p:nvPr/>
        </p:nvPicPr>
        <p:blipFill>
          <a:blip r:embed="rId16"/>
          <a:stretch>
            <a:fillRect/>
          </a:stretch>
        </p:blipFill>
        <p:spPr>
          <a:xfrm>
            <a:off x="7372326" y="3976986"/>
            <a:ext cx="764238" cy="525991"/>
          </a:xfrm>
          <a:prstGeom prst="rect">
            <a:avLst/>
          </a:prstGeom>
          <a:effectLst>
            <a:softEdge rad="63500"/>
          </a:effectLst>
        </p:spPr>
      </p:pic>
      <p:pic>
        <p:nvPicPr>
          <p:cNvPr id="120" name="図 119"/>
          <p:cNvPicPr>
            <a:picLocks noChangeAspect="1"/>
          </p:cNvPicPr>
          <p:nvPr/>
        </p:nvPicPr>
        <p:blipFill>
          <a:blip r:embed="rId17"/>
          <a:stretch>
            <a:fillRect/>
          </a:stretch>
        </p:blipFill>
        <p:spPr>
          <a:xfrm>
            <a:off x="4842006" y="5057356"/>
            <a:ext cx="478426" cy="478426"/>
          </a:xfrm>
          <a:prstGeom prst="rect">
            <a:avLst/>
          </a:prstGeom>
          <a:effectLst>
            <a:softEdge rad="63500"/>
          </a:effectLst>
        </p:spPr>
      </p:pic>
      <p:sp>
        <p:nvSpPr>
          <p:cNvPr id="131" name="テキスト ボックス 130"/>
          <p:cNvSpPr txBox="1"/>
          <p:nvPr/>
        </p:nvSpPr>
        <p:spPr>
          <a:xfrm>
            <a:off x="6028233" y="1872404"/>
            <a:ext cx="646331" cy="369332"/>
          </a:xfrm>
          <a:prstGeom prst="rect">
            <a:avLst/>
          </a:prstGeom>
          <a:noFill/>
        </p:spPr>
        <p:txBody>
          <a:bodyPr wrap="none" rtlCol="0">
            <a:spAutoFit/>
          </a:bodyPr>
          <a:lstStyle/>
          <a:p>
            <a:r>
              <a:rPr kumimoji="1" lang="ja-JP" altLang="en-US" b="1" dirty="0">
                <a:solidFill>
                  <a:srgbClr val="FF0000"/>
                </a:solidFill>
              </a:rPr>
              <a:t>花桃</a:t>
            </a:r>
          </a:p>
        </p:txBody>
      </p:sp>
      <p:sp>
        <p:nvSpPr>
          <p:cNvPr id="132" name="テキスト ボックス 131"/>
          <p:cNvSpPr txBox="1"/>
          <p:nvPr/>
        </p:nvSpPr>
        <p:spPr>
          <a:xfrm>
            <a:off x="9936079" y="2533864"/>
            <a:ext cx="646331" cy="369332"/>
          </a:xfrm>
          <a:prstGeom prst="rect">
            <a:avLst/>
          </a:prstGeom>
          <a:noFill/>
        </p:spPr>
        <p:txBody>
          <a:bodyPr wrap="none" rtlCol="0">
            <a:spAutoFit/>
          </a:bodyPr>
          <a:lstStyle/>
          <a:p>
            <a:r>
              <a:rPr kumimoji="1" lang="ja-JP" altLang="en-US" b="1" dirty="0">
                <a:solidFill>
                  <a:srgbClr val="FF0000"/>
                </a:solidFill>
              </a:rPr>
              <a:t>花桃</a:t>
            </a:r>
          </a:p>
        </p:txBody>
      </p:sp>
      <p:sp>
        <p:nvSpPr>
          <p:cNvPr id="133" name="テキスト ボックス 132"/>
          <p:cNvSpPr txBox="1"/>
          <p:nvPr/>
        </p:nvSpPr>
        <p:spPr>
          <a:xfrm>
            <a:off x="8609936" y="4664572"/>
            <a:ext cx="646331" cy="369332"/>
          </a:xfrm>
          <a:prstGeom prst="rect">
            <a:avLst/>
          </a:prstGeom>
          <a:noFill/>
        </p:spPr>
        <p:txBody>
          <a:bodyPr wrap="none" rtlCol="0">
            <a:spAutoFit/>
          </a:bodyPr>
          <a:lstStyle/>
          <a:p>
            <a:r>
              <a:rPr kumimoji="1" lang="ja-JP" altLang="en-US" b="1" dirty="0">
                <a:solidFill>
                  <a:srgbClr val="FF0000"/>
                </a:solidFill>
              </a:rPr>
              <a:t>花桃</a:t>
            </a:r>
          </a:p>
        </p:txBody>
      </p:sp>
      <p:pic>
        <p:nvPicPr>
          <p:cNvPr id="134" name="図 133"/>
          <p:cNvPicPr>
            <a:picLocks noChangeAspect="1"/>
          </p:cNvPicPr>
          <p:nvPr/>
        </p:nvPicPr>
        <p:blipFill>
          <a:blip r:embed="rId6"/>
          <a:stretch>
            <a:fillRect/>
          </a:stretch>
        </p:blipFill>
        <p:spPr>
          <a:xfrm>
            <a:off x="8577798" y="4990076"/>
            <a:ext cx="718585" cy="485319"/>
          </a:xfrm>
          <a:prstGeom prst="rect">
            <a:avLst/>
          </a:prstGeom>
          <a:effectLst>
            <a:softEdge rad="63500"/>
          </a:effectLst>
        </p:spPr>
      </p:pic>
      <p:pic>
        <p:nvPicPr>
          <p:cNvPr id="122" name="図 121"/>
          <p:cNvPicPr>
            <a:picLocks noChangeAspect="1"/>
          </p:cNvPicPr>
          <p:nvPr/>
        </p:nvPicPr>
        <p:blipFill>
          <a:blip r:embed="rId18"/>
          <a:stretch>
            <a:fillRect/>
          </a:stretch>
        </p:blipFill>
        <p:spPr>
          <a:xfrm>
            <a:off x="1397305" y="2603523"/>
            <a:ext cx="589008" cy="325504"/>
          </a:xfrm>
          <a:prstGeom prst="rect">
            <a:avLst/>
          </a:prstGeom>
          <a:effectLst>
            <a:softEdge rad="63500"/>
          </a:effectLst>
        </p:spPr>
      </p:pic>
      <p:pic>
        <p:nvPicPr>
          <p:cNvPr id="136" name="図 135"/>
          <p:cNvPicPr>
            <a:picLocks noChangeAspect="1"/>
          </p:cNvPicPr>
          <p:nvPr/>
        </p:nvPicPr>
        <p:blipFill>
          <a:blip r:embed="rId18"/>
          <a:stretch>
            <a:fillRect/>
          </a:stretch>
        </p:blipFill>
        <p:spPr>
          <a:xfrm>
            <a:off x="4002269" y="1510857"/>
            <a:ext cx="589008" cy="325504"/>
          </a:xfrm>
          <a:prstGeom prst="rect">
            <a:avLst/>
          </a:prstGeom>
          <a:effectLst>
            <a:softEdge rad="63500"/>
          </a:effectLst>
        </p:spPr>
      </p:pic>
      <p:pic>
        <p:nvPicPr>
          <p:cNvPr id="137" name="図 136"/>
          <p:cNvPicPr>
            <a:picLocks noChangeAspect="1"/>
          </p:cNvPicPr>
          <p:nvPr/>
        </p:nvPicPr>
        <p:blipFill>
          <a:blip r:embed="rId18"/>
          <a:stretch>
            <a:fillRect/>
          </a:stretch>
        </p:blipFill>
        <p:spPr>
          <a:xfrm>
            <a:off x="10275707" y="3834815"/>
            <a:ext cx="589008" cy="325504"/>
          </a:xfrm>
          <a:prstGeom prst="rect">
            <a:avLst/>
          </a:prstGeom>
          <a:effectLst>
            <a:softEdge rad="63500"/>
          </a:effectLst>
        </p:spPr>
      </p:pic>
      <p:pic>
        <p:nvPicPr>
          <p:cNvPr id="138" name="図 137"/>
          <p:cNvPicPr>
            <a:picLocks noChangeAspect="1"/>
          </p:cNvPicPr>
          <p:nvPr/>
        </p:nvPicPr>
        <p:blipFill>
          <a:blip r:embed="rId18"/>
          <a:stretch>
            <a:fillRect/>
          </a:stretch>
        </p:blipFill>
        <p:spPr>
          <a:xfrm>
            <a:off x="4154669" y="1663257"/>
            <a:ext cx="589008" cy="325504"/>
          </a:xfrm>
          <a:prstGeom prst="rect">
            <a:avLst/>
          </a:prstGeom>
          <a:effectLst>
            <a:softEdge rad="63500"/>
          </a:effectLst>
        </p:spPr>
      </p:pic>
      <p:pic>
        <p:nvPicPr>
          <p:cNvPr id="139" name="図 138"/>
          <p:cNvPicPr>
            <a:picLocks noChangeAspect="1"/>
          </p:cNvPicPr>
          <p:nvPr/>
        </p:nvPicPr>
        <p:blipFill>
          <a:blip r:embed="rId18"/>
          <a:stretch>
            <a:fillRect/>
          </a:stretch>
        </p:blipFill>
        <p:spPr>
          <a:xfrm>
            <a:off x="6589684" y="2600624"/>
            <a:ext cx="589008" cy="325504"/>
          </a:xfrm>
          <a:prstGeom prst="rect">
            <a:avLst/>
          </a:prstGeom>
          <a:effectLst>
            <a:softEdge rad="63500"/>
          </a:effectLst>
        </p:spPr>
      </p:pic>
      <p:pic>
        <p:nvPicPr>
          <p:cNvPr id="140" name="図 139"/>
          <p:cNvPicPr>
            <a:picLocks noChangeAspect="1"/>
          </p:cNvPicPr>
          <p:nvPr/>
        </p:nvPicPr>
        <p:blipFill>
          <a:blip r:embed="rId18"/>
          <a:stretch>
            <a:fillRect/>
          </a:stretch>
        </p:blipFill>
        <p:spPr>
          <a:xfrm>
            <a:off x="1451921" y="4037328"/>
            <a:ext cx="589008" cy="325504"/>
          </a:xfrm>
          <a:prstGeom prst="rect">
            <a:avLst/>
          </a:prstGeom>
          <a:effectLst>
            <a:softEdge rad="63500"/>
          </a:effectLst>
        </p:spPr>
      </p:pic>
      <p:sp>
        <p:nvSpPr>
          <p:cNvPr id="2" name="正方形/長方形 1"/>
          <p:cNvSpPr/>
          <p:nvPr/>
        </p:nvSpPr>
        <p:spPr>
          <a:xfrm>
            <a:off x="1550504" y="146057"/>
            <a:ext cx="9267642" cy="1569660"/>
          </a:xfrm>
          <a:prstGeom prst="rect">
            <a:avLst/>
          </a:prstGeom>
        </p:spPr>
        <p:txBody>
          <a:bodyPr wrap="square">
            <a:spAutoFit/>
          </a:bodyPr>
          <a:lstStyle/>
          <a:p>
            <a:r>
              <a:rPr lang="en-US" altLang="ja-JP" sz="3200" dirty="0">
                <a:latin typeface="ＭＳ Ｐゴシック" panose="020B0600070205080204" pitchFamily="50" charset="-128"/>
                <a:ea typeface="ＭＳ Ｐゴシック" panose="020B0600070205080204" pitchFamily="50" charset="-128"/>
              </a:rPr>
              <a:t>【</a:t>
            </a:r>
            <a:r>
              <a:rPr lang="ja-JP" altLang="en-US" sz="3200" dirty="0">
                <a:latin typeface="ＭＳ Ｐゴシック" panose="020B0600070205080204" pitchFamily="50" charset="-128"/>
                <a:ea typeface="ＭＳ Ｐゴシック" panose="020B0600070205080204" pitchFamily="50" charset="-128"/>
              </a:rPr>
              <a:t>図２０</a:t>
            </a:r>
            <a:r>
              <a:rPr lang="en-US" altLang="ja-JP" sz="3200" dirty="0">
                <a:latin typeface="ＭＳ Ｐゴシック" panose="020B0600070205080204" pitchFamily="50" charset="-128"/>
                <a:ea typeface="ＭＳ Ｐゴシック" panose="020B0600070205080204" pitchFamily="50" charset="-128"/>
              </a:rPr>
              <a:t>】</a:t>
            </a:r>
            <a:r>
              <a:rPr lang="ja-JP" altLang="en-US" sz="3200" dirty="0">
                <a:solidFill>
                  <a:srgbClr val="C00000"/>
                </a:solidFill>
                <a:latin typeface="ＭＳ Ｐゴシック" panose="020B0600070205080204" pitchFamily="50" charset="-128"/>
                <a:ea typeface="ＭＳ Ｐゴシック" panose="020B0600070205080204" pitchFamily="50" charset="-128"/>
              </a:rPr>
              <a:t>住み慣れた地域に暮らし続けたい</a:t>
            </a:r>
            <a:endParaRPr lang="en-US" altLang="ja-JP" sz="3200" dirty="0">
              <a:solidFill>
                <a:srgbClr val="C00000"/>
              </a:solidFill>
              <a:latin typeface="ＭＳ Ｐゴシック" panose="020B0600070205080204" pitchFamily="50" charset="-128"/>
              <a:ea typeface="ＭＳ Ｐゴシック" panose="020B0600070205080204" pitchFamily="50" charset="-128"/>
            </a:endParaRPr>
          </a:p>
          <a:p>
            <a:r>
              <a:rPr lang="ja-JP" altLang="en-US" sz="3200" b="1" dirty="0"/>
              <a:t>➡日常生活圏単位での互助（生活支援）がないと小規模の多くの地方の地域は生き残れない</a:t>
            </a:r>
          </a:p>
        </p:txBody>
      </p:sp>
      <p:pic>
        <p:nvPicPr>
          <p:cNvPr id="3" name="図 2"/>
          <p:cNvPicPr>
            <a:picLocks noChangeAspect="1"/>
          </p:cNvPicPr>
          <p:nvPr/>
        </p:nvPicPr>
        <p:blipFill>
          <a:blip r:embed="rId19"/>
          <a:stretch>
            <a:fillRect/>
          </a:stretch>
        </p:blipFill>
        <p:spPr>
          <a:xfrm>
            <a:off x="6579917" y="4835494"/>
            <a:ext cx="471395" cy="471395"/>
          </a:xfrm>
          <a:prstGeom prst="rect">
            <a:avLst/>
          </a:prstGeom>
          <a:effectLst>
            <a:softEdge rad="127000"/>
          </a:effectLst>
        </p:spPr>
      </p:pic>
      <p:pic>
        <p:nvPicPr>
          <p:cNvPr id="94" name="図 93"/>
          <p:cNvPicPr>
            <a:picLocks noChangeAspect="1"/>
          </p:cNvPicPr>
          <p:nvPr/>
        </p:nvPicPr>
        <p:blipFill>
          <a:blip r:embed="rId19"/>
          <a:stretch>
            <a:fillRect/>
          </a:stretch>
        </p:blipFill>
        <p:spPr>
          <a:xfrm>
            <a:off x="4562494" y="1312676"/>
            <a:ext cx="471395" cy="471395"/>
          </a:xfrm>
          <a:prstGeom prst="rect">
            <a:avLst/>
          </a:prstGeom>
          <a:effectLst>
            <a:softEdge rad="127000"/>
          </a:effectLst>
        </p:spPr>
      </p:pic>
      <p:pic>
        <p:nvPicPr>
          <p:cNvPr id="98" name="図 97"/>
          <p:cNvPicPr>
            <a:picLocks noChangeAspect="1"/>
          </p:cNvPicPr>
          <p:nvPr/>
        </p:nvPicPr>
        <p:blipFill>
          <a:blip r:embed="rId19"/>
          <a:stretch>
            <a:fillRect/>
          </a:stretch>
        </p:blipFill>
        <p:spPr>
          <a:xfrm>
            <a:off x="8877871" y="1413590"/>
            <a:ext cx="471395" cy="471395"/>
          </a:xfrm>
          <a:prstGeom prst="rect">
            <a:avLst/>
          </a:prstGeom>
          <a:effectLst>
            <a:softEdge rad="127000"/>
          </a:effectLst>
        </p:spPr>
      </p:pic>
      <p:pic>
        <p:nvPicPr>
          <p:cNvPr id="106" name="図 105"/>
          <p:cNvPicPr>
            <a:picLocks noChangeAspect="1"/>
          </p:cNvPicPr>
          <p:nvPr/>
        </p:nvPicPr>
        <p:blipFill>
          <a:blip r:embed="rId19"/>
          <a:stretch>
            <a:fillRect/>
          </a:stretch>
        </p:blipFill>
        <p:spPr>
          <a:xfrm>
            <a:off x="1883948" y="2375213"/>
            <a:ext cx="471395" cy="471395"/>
          </a:xfrm>
          <a:prstGeom prst="rect">
            <a:avLst/>
          </a:prstGeom>
          <a:effectLst>
            <a:softEdge rad="127000"/>
          </a:effectLst>
        </p:spPr>
      </p:pic>
      <p:pic>
        <p:nvPicPr>
          <p:cNvPr id="111" name="図 110"/>
          <p:cNvPicPr>
            <a:picLocks noChangeAspect="1"/>
          </p:cNvPicPr>
          <p:nvPr/>
        </p:nvPicPr>
        <p:blipFill>
          <a:blip r:embed="rId19"/>
          <a:stretch>
            <a:fillRect/>
          </a:stretch>
        </p:blipFill>
        <p:spPr>
          <a:xfrm>
            <a:off x="10423165" y="1549733"/>
            <a:ext cx="471395" cy="471395"/>
          </a:xfrm>
          <a:prstGeom prst="rect">
            <a:avLst/>
          </a:prstGeom>
          <a:effectLst>
            <a:softEdge rad="127000"/>
          </a:effectLst>
        </p:spPr>
      </p:pic>
      <p:pic>
        <p:nvPicPr>
          <p:cNvPr id="115" name="図 114"/>
          <p:cNvPicPr>
            <a:picLocks noChangeAspect="1"/>
          </p:cNvPicPr>
          <p:nvPr/>
        </p:nvPicPr>
        <p:blipFill>
          <a:blip r:embed="rId19"/>
          <a:stretch>
            <a:fillRect/>
          </a:stretch>
        </p:blipFill>
        <p:spPr>
          <a:xfrm>
            <a:off x="6010818" y="1259507"/>
            <a:ext cx="471395" cy="471395"/>
          </a:xfrm>
          <a:prstGeom prst="rect">
            <a:avLst/>
          </a:prstGeom>
          <a:effectLst>
            <a:softEdge rad="127000"/>
          </a:effectLst>
        </p:spPr>
      </p:pic>
      <p:pic>
        <p:nvPicPr>
          <p:cNvPr id="116" name="図 115"/>
          <p:cNvPicPr>
            <a:picLocks noChangeAspect="1"/>
          </p:cNvPicPr>
          <p:nvPr/>
        </p:nvPicPr>
        <p:blipFill>
          <a:blip r:embed="rId19"/>
          <a:stretch>
            <a:fillRect/>
          </a:stretch>
        </p:blipFill>
        <p:spPr>
          <a:xfrm>
            <a:off x="6867361" y="2296364"/>
            <a:ext cx="471395" cy="471395"/>
          </a:xfrm>
          <a:prstGeom prst="rect">
            <a:avLst/>
          </a:prstGeom>
          <a:effectLst>
            <a:softEdge rad="127000"/>
          </a:effectLst>
        </p:spPr>
      </p:pic>
      <p:pic>
        <p:nvPicPr>
          <p:cNvPr id="124" name="図 123"/>
          <p:cNvPicPr>
            <a:picLocks noChangeAspect="1"/>
          </p:cNvPicPr>
          <p:nvPr/>
        </p:nvPicPr>
        <p:blipFill>
          <a:blip r:embed="rId19"/>
          <a:stretch>
            <a:fillRect/>
          </a:stretch>
        </p:blipFill>
        <p:spPr>
          <a:xfrm>
            <a:off x="8650864" y="3752261"/>
            <a:ext cx="471395" cy="471395"/>
          </a:xfrm>
          <a:prstGeom prst="rect">
            <a:avLst/>
          </a:prstGeom>
          <a:effectLst>
            <a:softEdge rad="127000"/>
          </a:effectLst>
        </p:spPr>
      </p:pic>
      <p:pic>
        <p:nvPicPr>
          <p:cNvPr id="7" name="図 6"/>
          <p:cNvPicPr>
            <a:picLocks noChangeAspect="1"/>
          </p:cNvPicPr>
          <p:nvPr/>
        </p:nvPicPr>
        <p:blipFill>
          <a:blip r:embed="rId20"/>
          <a:stretch>
            <a:fillRect/>
          </a:stretch>
        </p:blipFill>
        <p:spPr>
          <a:xfrm>
            <a:off x="1780765" y="1285432"/>
            <a:ext cx="632337" cy="748312"/>
          </a:xfrm>
          <a:prstGeom prst="rect">
            <a:avLst/>
          </a:prstGeom>
          <a:effectLst>
            <a:softEdge rad="127000"/>
          </a:effectLst>
        </p:spPr>
      </p:pic>
      <p:pic>
        <p:nvPicPr>
          <p:cNvPr id="125" name="図 124"/>
          <p:cNvPicPr>
            <a:picLocks noChangeAspect="1"/>
          </p:cNvPicPr>
          <p:nvPr/>
        </p:nvPicPr>
        <p:blipFill>
          <a:blip r:embed="rId19"/>
          <a:stretch>
            <a:fillRect/>
          </a:stretch>
        </p:blipFill>
        <p:spPr>
          <a:xfrm>
            <a:off x="3741645" y="1856572"/>
            <a:ext cx="471395" cy="471395"/>
          </a:xfrm>
          <a:prstGeom prst="rect">
            <a:avLst/>
          </a:prstGeom>
          <a:effectLst>
            <a:softEdge rad="127000"/>
          </a:effectLst>
        </p:spPr>
      </p:pic>
      <p:pic>
        <p:nvPicPr>
          <p:cNvPr id="127" name="図 126"/>
          <p:cNvPicPr>
            <a:picLocks noChangeAspect="1"/>
          </p:cNvPicPr>
          <p:nvPr/>
        </p:nvPicPr>
        <p:blipFill>
          <a:blip r:embed="rId19"/>
          <a:stretch>
            <a:fillRect/>
          </a:stretch>
        </p:blipFill>
        <p:spPr>
          <a:xfrm>
            <a:off x="9184802" y="2259813"/>
            <a:ext cx="471395" cy="471395"/>
          </a:xfrm>
          <a:prstGeom prst="rect">
            <a:avLst/>
          </a:prstGeom>
          <a:effectLst>
            <a:softEdge rad="127000"/>
          </a:effectLst>
        </p:spPr>
      </p:pic>
      <p:sp>
        <p:nvSpPr>
          <p:cNvPr id="4" name="スライド番号プレースホルダー 3">
            <a:extLst>
              <a:ext uri="{FF2B5EF4-FFF2-40B4-BE49-F238E27FC236}">
                <a16:creationId xmlns:a16="http://schemas.microsoft.com/office/drawing/2014/main" id="{EBB87966-08FC-3EFC-5292-E9A7F960C0E6}"/>
              </a:ext>
            </a:extLst>
          </p:cNvPr>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267728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86811C-3B85-A787-FA25-4B32BD82067F}"/>
              </a:ext>
            </a:extLst>
          </p:cNvPr>
          <p:cNvSpPr>
            <a:spLocks noGrp="1"/>
          </p:cNvSpPr>
          <p:nvPr>
            <p:ph type="title"/>
          </p:nvPr>
        </p:nvSpPr>
        <p:spPr>
          <a:xfrm>
            <a:off x="838199" y="365125"/>
            <a:ext cx="11057709" cy="1325563"/>
          </a:xfrm>
        </p:spPr>
        <p:txBody>
          <a:bodyPr>
            <a:normAutofit/>
          </a:bodyPr>
          <a:lstStyle/>
          <a:p>
            <a:r>
              <a:rPr lang="en-US" altLang="ja-JP" sz="3600" b="1" dirty="0">
                <a:latin typeface="+mn-ea"/>
                <a:ea typeface="+mn-ea"/>
              </a:rPr>
              <a:t>Ⅱ</a:t>
            </a:r>
            <a:r>
              <a:rPr lang="ja-JP" altLang="en-US" sz="3600" b="1" dirty="0">
                <a:latin typeface="+mn-ea"/>
                <a:ea typeface="+mn-ea"/>
              </a:rPr>
              <a:t>　フレイル予防活動５か年計画のポイント（２）</a:t>
            </a:r>
            <a:endParaRPr kumimoji="1" lang="ja-JP" altLang="en-US" sz="3600" dirty="0">
              <a:latin typeface="+mn-ea"/>
              <a:ea typeface="+mn-ea"/>
            </a:endParaRPr>
          </a:p>
        </p:txBody>
      </p:sp>
      <p:sp>
        <p:nvSpPr>
          <p:cNvPr id="3" name="コンテンツ プレースホルダー 2">
            <a:extLst>
              <a:ext uri="{FF2B5EF4-FFF2-40B4-BE49-F238E27FC236}">
                <a16:creationId xmlns:a16="http://schemas.microsoft.com/office/drawing/2014/main" id="{C5E927DC-F830-9E4D-2A47-BF02B73AC3CC}"/>
              </a:ext>
            </a:extLst>
          </p:cNvPr>
          <p:cNvSpPr>
            <a:spLocks noGrp="1"/>
          </p:cNvSpPr>
          <p:nvPr>
            <p:ph idx="1"/>
          </p:nvPr>
        </p:nvSpPr>
        <p:spPr>
          <a:xfrm>
            <a:off x="600891" y="1506583"/>
            <a:ext cx="11057709" cy="4670380"/>
          </a:xfrm>
        </p:spPr>
        <p:txBody>
          <a:bodyPr>
            <a:noAutofit/>
          </a:bodyPr>
          <a:lstStyle/>
          <a:p>
            <a:pPr marL="0" indent="0">
              <a:buNone/>
            </a:pPr>
            <a:r>
              <a:rPr lang="ja-JP" altLang="en-US" sz="2400" b="1" dirty="0">
                <a:latin typeface="+mn-ea"/>
              </a:rPr>
              <a:t>３．上記の都道府県単位の活動目標の達成のための主要な取組</a:t>
            </a:r>
            <a:endParaRPr lang="en-US" altLang="ja-JP" sz="2400" b="1" dirty="0">
              <a:latin typeface="+mn-ea"/>
            </a:endParaRPr>
          </a:p>
          <a:p>
            <a:pPr marL="0" indent="0">
              <a:buNone/>
            </a:pPr>
            <a:r>
              <a:rPr lang="ja-JP" altLang="en-US" sz="2400" b="1" dirty="0">
                <a:latin typeface="+mn-ea"/>
              </a:rPr>
              <a:t>（１）医療経済研究・社会保険福祉協会のコーディネートと都道府県の支援</a:t>
            </a:r>
            <a:endParaRPr lang="en-US" altLang="ja-JP" sz="2400" b="1" dirty="0">
              <a:latin typeface="+mn-ea"/>
            </a:endParaRPr>
          </a:p>
          <a:p>
            <a:pPr marL="0" indent="0">
              <a:buNone/>
            </a:pPr>
            <a:r>
              <a:rPr lang="ja-JP" altLang="en-US" sz="2400" b="1" dirty="0">
                <a:latin typeface="+mn-ea"/>
              </a:rPr>
              <a:t>（２）広義の通いの場を視野に置いた二つのフェーズの産官連携啓発活動の位</a:t>
            </a:r>
            <a:endParaRPr lang="en-US" altLang="ja-JP" sz="2400" b="1" dirty="0">
              <a:latin typeface="+mn-ea"/>
            </a:endParaRPr>
          </a:p>
          <a:p>
            <a:pPr marL="0" indent="0">
              <a:buNone/>
            </a:pPr>
            <a:r>
              <a:rPr lang="ja-JP" altLang="en-US" sz="2400" b="1" dirty="0">
                <a:latin typeface="+mn-ea"/>
              </a:rPr>
              <a:t>　　　置付けと活動 展開</a:t>
            </a:r>
            <a:endParaRPr lang="en-US" altLang="ja-JP" sz="2400" b="1" dirty="0">
              <a:latin typeface="+mn-ea"/>
            </a:endParaRPr>
          </a:p>
          <a:p>
            <a:pPr marL="0" indent="0">
              <a:buNone/>
            </a:pPr>
            <a:r>
              <a:rPr lang="ja-JP" altLang="en-US" sz="2400" b="1" dirty="0">
                <a:latin typeface="+mn-ea"/>
              </a:rPr>
              <a:t>　　①産官連携啓発事業の推進</a:t>
            </a:r>
            <a:endParaRPr lang="en-US" altLang="ja-JP" sz="2400" b="1" dirty="0">
              <a:latin typeface="+mn-ea"/>
            </a:endParaRPr>
          </a:p>
          <a:p>
            <a:pPr marL="0" indent="0">
              <a:buNone/>
            </a:pPr>
            <a:r>
              <a:rPr lang="ja-JP" altLang="en-US" sz="2400" b="1" dirty="0">
                <a:latin typeface="+mn-ea"/>
              </a:rPr>
              <a:t>　　②行政と連携した住民主体のフレイル測定と新たなビジネスモデルの開発</a:t>
            </a:r>
            <a:endParaRPr lang="en-US" altLang="ja-JP" sz="2400" b="1" dirty="0">
              <a:latin typeface="+mn-ea"/>
            </a:endParaRPr>
          </a:p>
          <a:p>
            <a:pPr marL="0" indent="0">
              <a:buNone/>
            </a:pPr>
            <a:r>
              <a:rPr lang="ja-JP" altLang="en-US" sz="2400" b="1" dirty="0">
                <a:latin typeface="+mn-ea"/>
              </a:rPr>
              <a:t>（３）新たなフレイル測定データを基とする調査研究の推進</a:t>
            </a:r>
            <a:endParaRPr lang="en-US" altLang="ja-JP" sz="2400" b="1" dirty="0">
              <a:latin typeface="+mn-ea"/>
            </a:endParaRPr>
          </a:p>
          <a:p>
            <a:pPr marL="0" indent="0">
              <a:buNone/>
            </a:pPr>
            <a:r>
              <a:rPr lang="ja-JP" altLang="en-US" sz="2400" b="1" dirty="0">
                <a:latin typeface="+mn-ea"/>
              </a:rPr>
              <a:t>（４）フレイル予防</a:t>
            </a:r>
            <a:r>
              <a:rPr lang="en-US" altLang="ja-JP" sz="2400" b="1" dirty="0">
                <a:latin typeface="+mn-ea"/>
              </a:rPr>
              <a:t>5</a:t>
            </a:r>
            <a:r>
              <a:rPr lang="ja-JP" altLang="en-US" sz="2400" b="1" dirty="0">
                <a:latin typeface="+mn-ea"/>
              </a:rPr>
              <a:t>か年活動計画の導入の当初段階における都道府県による支</a:t>
            </a:r>
            <a:endParaRPr lang="en-US" altLang="ja-JP" sz="2400" b="1" dirty="0">
              <a:latin typeface="+mn-ea"/>
            </a:endParaRPr>
          </a:p>
          <a:p>
            <a:pPr marL="0" indent="0">
              <a:buNone/>
            </a:pPr>
            <a:r>
              <a:rPr lang="ja-JP" altLang="en-US" sz="2400" b="1" dirty="0">
                <a:latin typeface="+mn-ea"/>
              </a:rPr>
              <a:t>　　　援</a:t>
            </a:r>
            <a:endParaRPr kumimoji="1" lang="ja-JP" altLang="en-US" sz="2400" b="1" dirty="0">
              <a:latin typeface="+mn-ea"/>
            </a:endParaRPr>
          </a:p>
        </p:txBody>
      </p:sp>
    </p:spTree>
    <p:extLst>
      <p:ext uri="{BB962C8B-B14F-4D97-AF65-F5344CB8AC3E}">
        <p14:creationId xmlns:p14="http://schemas.microsoft.com/office/powerpoint/2010/main" val="558303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AB2BA8-D10E-5157-C88C-8E5BAFA2453C}"/>
              </a:ext>
            </a:extLst>
          </p:cNvPr>
          <p:cNvSpPr>
            <a:spLocks noGrp="1"/>
          </p:cNvSpPr>
          <p:nvPr>
            <p:ph type="title"/>
          </p:nvPr>
        </p:nvSpPr>
        <p:spPr>
          <a:xfrm>
            <a:off x="838200" y="365126"/>
            <a:ext cx="10515600" cy="967286"/>
          </a:xfrm>
        </p:spPr>
        <p:txBody>
          <a:bodyPr/>
          <a:lstStyle/>
          <a:p>
            <a:r>
              <a:rPr kumimoji="1" lang="en-US" altLang="ja-JP" b="1" dirty="0">
                <a:latin typeface="+mn-ea"/>
                <a:ea typeface="+mn-ea"/>
              </a:rPr>
              <a:t>Ⅲ</a:t>
            </a:r>
            <a:r>
              <a:rPr kumimoji="1" lang="ja-JP" altLang="en-US" b="1" dirty="0">
                <a:latin typeface="+mn-ea"/>
                <a:ea typeface="+mn-ea"/>
              </a:rPr>
              <a:t>　</a:t>
            </a:r>
            <a:r>
              <a:rPr kumimoji="1" lang="en-US" altLang="ja-JP" b="1" dirty="0">
                <a:latin typeface="+mn-ea"/>
                <a:ea typeface="+mn-ea"/>
              </a:rPr>
              <a:t>JFA</a:t>
            </a:r>
            <a:r>
              <a:rPr kumimoji="1" lang="ja-JP" altLang="en-US" b="1" dirty="0">
                <a:latin typeface="+mn-ea"/>
                <a:ea typeface="+mn-ea"/>
              </a:rPr>
              <a:t>への期待</a:t>
            </a:r>
          </a:p>
        </p:txBody>
      </p:sp>
      <p:sp>
        <p:nvSpPr>
          <p:cNvPr id="3" name="コンテンツ プレースホルダー 2">
            <a:extLst>
              <a:ext uri="{FF2B5EF4-FFF2-40B4-BE49-F238E27FC236}">
                <a16:creationId xmlns:a16="http://schemas.microsoft.com/office/drawing/2014/main" id="{899F85E3-CD47-BDD0-101C-FC051DBFE837}"/>
              </a:ext>
            </a:extLst>
          </p:cNvPr>
          <p:cNvSpPr>
            <a:spLocks noGrp="1"/>
          </p:cNvSpPr>
          <p:nvPr>
            <p:ph idx="1"/>
          </p:nvPr>
        </p:nvSpPr>
        <p:spPr>
          <a:xfrm>
            <a:off x="435429" y="1419497"/>
            <a:ext cx="11495314" cy="4757466"/>
          </a:xfrm>
        </p:spPr>
        <p:txBody>
          <a:bodyPr>
            <a:normAutofit fontScale="85000" lnSpcReduction="20000"/>
          </a:bodyPr>
          <a:lstStyle/>
          <a:p>
            <a:pPr marL="0" indent="0">
              <a:buNone/>
            </a:pPr>
            <a:r>
              <a:rPr lang="ja-JP" altLang="en-US" b="1" dirty="0">
                <a:latin typeface="+mn-ea"/>
              </a:rPr>
              <a:t>１．当面の課題</a:t>
            </a:r>
            <a:endParaRPr lang="en-US" altLang="ja-JP" b="1" dirty="0">
              <a:latin typeface="+mn-ea"/>
            </a:endParaRPr>
          </a:p>
          <a:p>
            <a:pPr marL="0" indent="0">
              <a:buNone/>
            </a:pPr>
            <a:r>
              <a:rPr kumimoji="1" lang="ja-JP" altLang="en-US" b="1" dirty="0">
                <a:latin typeface="+mn-ea"/>
              </a:rPr>
              <a:t>（１）産官連携啓発イベントの展開</a:t>
            </a:r>
            <a:endParaRPr kumimoji="1" lang="en-US" altLang="ja-JP" b="1" dirty="0">
              <a:latin typeface="+mn-ea"/>
            </a:endParaRPr>
          </a:p>
          <a:p>
            <a:pPr marL="0" indent="0">
              <a:buNone/>
            </a:pPr>
            <a:r>
              <a:rPr lang="ja-JP" altLang="en-US" b="1" dirty="0">
                <a:latin typeface="+mn-ea"/>
              </a:rPr>
              <a:t>　　</a:t>
            </a:r>
            <a:r>
              <a:rPr lang="en-US" altLang="ja-JP" b="1" dirty="0">
                <a:latin typeface="+mn-ea"/>
              </a:rPr>
              <a:t>cf.</a:t>
            </a:r>
            <a:r>
              <a:rPr lang="ja-JP" altLang="en-US" b="1" dirty="0">
                <a:latin typeface="+mn-ea"/>
              </a:rPr>
              <a:t>オーラルフレイル分野の位置付け</a:t>
            </a:r>
            <a:endParaRPr kumimoji="1" lang="en-US" altLang="ja-JP" b="1" dirty="0">
              <a:latin typeface="+mn-ea"/>
            </a:endParaRPr>
          </a:p>
          <a:p>
            <a:pPr marL="0" indent="0">
              <a:buNone/>
            </a:pPr>
            <a:r>
              <a:rPr lang="ja-JP" altLang="en-US" b="1" dirty="0">
                <a:latin typeface="+mn-ea"/>
              </a:rPr>
              <a:t>（２）産官連携啓発イベント等での住民主体のフレイル測定の実施</a:t>
            </a:r>
            <a:endParaRPr lang="en-US" altLang="ja-JP" b="1" dirty="0">
              <a:latin typeface="+mn-ea"/>
            </a:endParaRPr>
          </a:p>
          <a:p>
            <a:pPr marL="0" indent="0">
              <a:buNone/>
            </a:pPr>
            <a:r>
              <a:rPr kumimoji="1" lang="ja-JP" altLang="en-US" b="1" dirty="0">
                <a:latin typeface="+mn-ea"/>
              </a:rPr>
              <a:t>（３）栄養（食）関係のフレイル予防サービス認証事業（公正競争規約）の導入</a:t>
            </a:r>
            <a:endParaRPr kumimoji="1" lang="en-US" altLang="ja-JP" b="1" dirty="0">
              <a:latin typeface="+mn-ea"/>
            </a:endParaRPr>
          </a:p>
          <a:p>
            <a:pPr marL="0" indent="0">
              <a:buNone/>
            </a:pPr>
            <a:endParaRPr kumimoji="1" lang="en-US" altLang="ja-JP" b="1" dirty="0">
              <a:latin typeface="+mn-ea"/>
            </a:endParaRPr>
          </a:p>
          <a:p>
            <a:pPr marL="0" indent="0">
              <a:buNone/>
            </a:pPr>
            <a:r>
              <a:rPr lang="ja-JP" altLang="en-US" b="1" dirty="0">
                <a:latin typeface="+mn-ea"/>
              </a:rPr>
              <a:t>２．今後の展開への期待</a:t>
            </a:r>
            <a:endParaRPr lang="en-US" altLang="ja-JP" b="1" dirty="0">
              <a:latin typeface="+mn-ea"/>
            </a:endParaRPr>
          </a:p>
          <a:p>
            <a:pPr marL="0" indent="0">
              <a:buNone/>
            </a:pPr>
            <a:r>
              <a:rPr kumimoji="1" lang="ja-JP" altLang="en-US" b="1" dirty="0">
                <a:latin typeface="+mn-ea"/>
              </a:rPr>
              <a:t>（１）３本柱の対象分野の拡大</a:t>
            </a:r>
            <a:endParaRPr kumimoji="1" lang="en-US" altLang="ja-JP" b="1" dirty="0">
              <a:latin typeface="+mn-ea"/>
            </a:endParaRPr>
          </a:p>
          <a:p>
            <a:pPr marL="0" indent="0">
              <a:buNone/>
            </a:pPr>
            <a:r>
              <a:rPr lang="ja-JP" altLang="en-US" b="1" dirty="0">
                <a:latin typeface="+mn-ea"/>
              </a:rPr>
              <a:t>（２）新しいビジネスモデルの開発</a:t>
            </a:r>
            <a:endParaRPr lang="en-US" altLang="ja-JP" b="1" dirty="0">
              <a:latin typeface="+mn-ea"/>
            </a:endParaRPr>
          </a:p>
          <a:p>
            <a:pPr marL="0" indent="0">
              <a:buNone/>
            </a:pPr>
            <a:r>
              <a:rPr kumimoji="1" lang="ja-JP" altLang="en-US" b="1" dirty="0">
                <a:latin typeface="+mn-ea"/>
              </a:rPr>
              <a:t>　　①</a:t>
            </a:r>
            <a:r>
              <a:rPr kumimoji="1" lang="en-US" altLang="ja-JP" b="1" dirty="0">
                <a:latin typeface="+mn-ea"/>
              </a:rPr>
              <a:t>PFS</a:t>
            </a:r>
            <a:r>
              <a:rPr kumimoji="1" lang="ja-JP" altLang="en-US" b="1" dirty="0">
                <a:latin typeface="+mn-ea"/>
              </a:rPr>
              <a:t>（</a:t>
            </a:r>
            <a:r>
              <a:rPr kumimoji="1" lang="en-US" altLang="ja-JP" b="1" dirty="0">
                <a:latin typeface="+mn-ea"/>
              </a:rPr>
              <a:t>SIB</a:t>
            </a:r>
            <a:r>
              <a:rPr kumimoji="1" lang="ja-JP" altLang="en-US" b="1" dirty="0">
                <a:latin typeface="+mn-ea"/>
              </a:rPr>
              <a:t>）導入に向けての取組</a:t>
            </a:r>
            <a:endParaRPr kumimoji="1" lang="en-US" altLang="ja-JP" b="1" dirty="0">
              <a:latin typeface="+mn-ea"/>
            </a:endParaRPr>
          </a:p>
          <a:p>
            <a:pPr marL="0" indent="0">
              <a:buNone/>
            </a:pPr>
            <a:r>
              <a:rPr lang="ja-JP" altLang="en-US" b="1" dirty="0">
                <a:latin typeface="+mn-ea"/>
              </a:rPr>
              <a:t>　　②フレイル支援情報システムと連携した新しい情報関連ビジネスの開発</a:t>
            </a:r>
            <a:endParaRPr lang="en-US" altLang="ja-JP" b="1" dirty="0">
              <a:latin typeface="+mn-ea"/>
            </a:endParaRPr>
          </a:p>
          <a:p>
            <a:pPr marL="0" indent="0">
              <a:buNone/>
            </a:pPr>
            <a:r>
              <a:rPr kumimoji="1" lang="ja-JP" altLang="en-US" b="1" dirty="0">
                <a:latin typeface="+mn-ea"/>
              </a:rPr>
              <a:t>　　③フレイル予防を軸足にした産業界の連携によるまちづくり</a:t>
            </a:r>
            <a:endParaRPr kumimoji="1" lang="en-US" altLang="ja-JP" b="1" dirty="0">
              <a:latin typeface="+mn-ea"/>
            </a:endParaRPr>
          </a:p>
        </p:txBody>
      </p:sp>
    </p:spTree>
    <p:extLst>
      <p:ext uri="{BB962C8B-B14F-4D97-AF65-F5344CB8AC3E}">
        <p14:creationId xmlns:p14="http://schemas.microsoft.com/office/powerpoint/2010/main" val="2936923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E08D-0932-2F0E-70F7-B418029EC98B}"/>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A720184-A1F8-6D73-C08E-AC8234AC99A9}"/>
              </a:ext>
            </a:extLst>
          </p:cNvPr>
          <p:cNvSpPr/>
          <p:nvPr/>
        </p:nvSpPr>
        <p:spPr>
          <a:xfrm>
            <a:off x="3218681" y="1333806"/>
            <a:ext cx="6186569" cy="151665"/>
          </a:xfrm>
          <a:prstGeom prst="rect">
            <a:avLst/>
          </a:prstGeom>
          <a:gradFill flip="none" rotWithShape="1">
            <a:gsLst>
              <a:gs pos="0">
                <a:schemeClr val="bg1"/>
              </a:gs>
              <a:gs pos="100000">
                <a:srgbClr val="0070C0"/>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5951"/>
            <a:endParaRPr lang="ja-JP" altLang="en-US" sz="602">
              <a:solidFill>
                <a:prstClr val="white"/>
              </a:solidFill>
            </a:endParaRPr>
          </a:p>
        </p:txBody>
      </p:sp>
      <p:sp>
        <p:nvSpPr>
          <p:cNvPr id="4" name="テキスト ボックス 3">
            <a:extLst>
              <a:ext uri="{FF2B5EF4-FFF2-40B4-BE49-F238E27FC236}">
                <a16:creationId xmlns:a16="http://schemas.microsoft.com/office/drawing/2014/main" id="{2DB16AD5-919A-AAFB-755A-1E785F1A1CC1}"/>
              </a:ext>
            </a:extLst>
          </p:cNvPr>
          <p:cNvSpPr txBox="1"/>
          <p:nvPr/>
        </p:nvSpPr>
        <p:spPr>
          <a:xfrm>
            <a:off x="1828801" y="826847"/>
            <a:ext cx="6207516" cy="473206"/>
          </a:xfrm>
          <a:prstGeom prst="rect">
            <a:avLst/>
          </a:prstGeom>
          <a:noFill/>
        </p:spPr>
        <p:txBody>
          <a:bodyPr wrap="square" rtlCol="0">
            <a:spAutoFit/>
          </a:bodyPr>
          <a:lstStyle/>
          <a:p>
            <a:pPr defTabSz="305951"/>
            <a:r>
              <a:rPr lang="ja-JP" altLang="en-US" sz="2475" dirty="0">
                <a:solidFill>
                  <a:prstClr val="black"/>
                </a:solidFill>
                <a:latin typeface="ＤＦ平成ゴシック体W5" panose="020B0509000000000000" pitchFamily="49" charset="-128"/>
                <a:ea typeface="ＤＦ平成ゴシック体W5" panose="020B0509000000000000" pitchFamily="49" charset="-128"/>
              </a:rPr>
              <a:t>　　</a:t>
            </a:r>
            <a:r>
              <a:rPr lang="en-US" altLang="ja-JP" sz="2475" dirty="0">
                <a:solidFill>
                  <a:prstClr val="black"/>
                </a:solidFill>
                <a:latin typeface="+mn-ea"/>
              </a:rPr>
              <a:t>【</a:t>
            </a:r>
            <a:r>
              <a:rPr lang="ja-JP" altLang="en-US" sz="2475" dirty="0">
                <a:solidFill>
                  <a:prstClr val="black"/>
                </a:solidFill>
                <a:latin typeface="+mn-ea"/>
              </a:rPr>
              <a:t>図１</a:t>
            </a:r>
            <a:r>
              <a:rPr lang="en-US" altLang="ja-JP" sz="2475" dirty="0">
                <a:solidFill>
                  <a:prstClr val="black"/>
                </a:solidFill>
                <a:latin typeface="+mn-ea"/>
              </a:rPr>
              <a:t>】</a:t>
            </a:r>
            <a:r>
              <a:rPr lang="ja-JP" altLang="en-US" sz="2475" dirty="0">
                <a:solidFill>
                  <a:prstClr val="black"/>
                </a:solidFill>
                <a:latin typeface="+mn-ea"/>
              </a:rPr>
              <a:t>超高齢・人口減少の見通し</a:t>
            </a:r>
          </a:p>
        </p:txBody>
      </p:sp>
      <p:sp>
        <p:nvSpPr>
          <p:cNvPr id="6" name="テキスト ボックス 5">
            <a:extLst>
              <a:ext uri="{FF2B5EF4-FFF2-40B4-BE49-F238E27FC236}">
                <a16:creationId xmlns:a16="http://schemas.microsoft.com/office/drawing/2014/main" id="{CBEBF59B-E079-0797-6129-E2D428CA4C83}"/>
              </a:ext>
            </a:extLst>
          </p:cNvPr>
          <p:cNvSpPr txBox="1"/>
          <p:nvPr/>
        </p:nvSpPr>
        <p:spPr>
          <a:xfrm>
            <a:off x="2672368" y="1565979"/>
            <a:ext cx="6279578" cy="830997"/>
          </a:xfrm>
          <a:prstGeom prst="rect">
            <a:avLst/>
          </a:prstGeom>
          <a:noFill/>
          <a:ln>
            <a:solidFill>
              <a:schemeClr val="accent3">
                <a:lumMod val="50000"/>
              </a:schemeClr>
            </a:solidFill>
          </a:ln>
        </p:spPr>
        <p:txBody>
          <a:bodyPr wrap="square" rtlCol="0">
            <a:spAutoFit/>
          </a:bodyPr>
          <a:lstStyle/>
          <a:p>
            <a:pPr marL="86393" indent="-86393" defTabSz="305951"/>
            <a:r>
              <a:rPr lang="ja-JP" altLang="en-US" dirty="0">
                <a:solidFill>
                  <a:prstClr val="black"/>
                </a:solidFill>
                <a:latin typeface="ＭＳ Ｐゴシック"/>
              </a:rPr>
              <a:t>○　</a:t>
            </a:r>
            <a:r>
              <a:rPr lang="ja-JP" altLang="en-US" sz="1200" b="1" dirty="0">
                <a:solidFill>
                  <a:prstClr val="black"/>
                </a:solidFill>
                <a:latin typeface="ＭＳ Ｐゴシック"/>
              </a:rPr>
              <a:t>６５歳以上人口の割合は、現在世界一で、２０４０年には約３５％。人口は減少。</a:t>
            </a:r>
            <a:endParaRPr lang="en-US" altLang="ja-JP" sz="1200" b="1" dirty="0">
              <a:solidFill>
                <a:prstClr val="black"/>
              </a:solidFill>
              <a:latin typeface="ＭＳ Ｐゴシック"/>
            </a:endParaRPr>
          </a:p>
          <a:p>
            <a:pPr marL="86393" indent="-86393" defTabSz="305951"/>
            <a:r>
              <a:rPr lang="ja-JP" altLang="en-US" b="1" dirty="0">
                <a:solidFill>
                  <a:prstClr val="black"/>
                </a:solidFill>
                <a:latin typeface="ＭＳ Ｐゴシック"/>
              </a:rPr>
              <a:t>○　</a:t>
            </a:r>
            <a:r>
              <a:rPr lang="en-US" altLang="ja-JP" sz="1200" b="1" dirty="0">
                <a:solidFill>
                  <a:prstClr val="black"/>
                </a:solidFill>
                <a:latin typeface="ＭＳ Ｐゴシック"/>
              </a:rPr>
              <a:t>2040</a:t>
            </a:r>
            <a:r>
              <a:rPr lang="ja-JP" altLang="en-US" sz="1200" b="1" dirty="0">
                <a:solidFill>
                  <a:prstClr val="black"/>
                </a:solidFill>
                <a:latin typeface="ＭＳ Ｐゴシック"/>
              </a:rPr>
              <a:t>年に向けて、</a:t>
            </a:r>
            <a:r>
              <a:rPr lang="en-US" altLang="ja-JP" sz="1200" b="1" dirty="0">
                <a:solidFill>
                  <a:prstClr val="black"/>
                </a:solidFill>
                <a:latin typeface="ＭＳ Ｐゴシック"/>
              </a:rPr>
              <a:t>65</a:t>
            </a:r>
            <a:r>
              <a:rPr lang="ja-JP" altLang="en-US" sz="1200" b="1" dirty="0">
                <a:solidFill>
                  <a:prstClr val="black"/>
                </a:solidFill>
                <a:latin typeface="ＭＳ Ｐゴシック"/>
              </a:rPr>
              <a:t>歳以上人口は歴史上のピークに達し、８５歳以上人口は１０００万人に達する。高齢者世帯は、一人暮らしと夫婦世帯が中心。</a:t>
            </a:r>
            <a:endParaRPr lang="en-US" altLang="ja-JP" sz="1200" b="1" dirty="0">
              <a:solidFill>
                <a:prstClr val="black"/>
              </a:solidFill>
              <a:latin typeface="ＭＳ Ｐゴシック"/>
            </a:endParaRPr>
          </a:p>
        </p:txBody>
      </p:sp>
      <p:grpSp>
        <p:nvGrpSpPr>
          <p:cNvPr id="8" name="グループ化 7">
            <a:extLst>
              <a:ext uri="{FF2B5EF4-FFF2-40B4-BE49-F238E27FC236}">
                <a16:creationId xmlns:a16="http://schemas.microsoft.com/office/drawing/2014/main" id="{2B27E3C0-FD89-B90E-4A78-A382446131AF}"/>
              </a:ext>
            </a:extLst>
          </p:cNvPr>
          <p:cNvGrpSpPr>
            <a:grpSpLocks noChangeAspect="1"/>
          </p:cNvGrpSpPr>
          <p:nvPr/>
        </p:nvGrpSpPr>
        <p:grpSpPr>
          <a:xfrm>
            <a:off x="2662766" y="2492896"/>
            <a:ext cx="6385563" cy="3342163"/>
            <a:chOff x="3223734" y="3334459"/>
            <a:chExt cx="5468720" cy="2355714"/>
          </a:xfrm>
        </p:grpSpPr>
        <p:grpSp>
          <p:nvGrpSpPr>
            <p:cNvPr id="118" name="グループ化 117">
              <a:extLst>
                <a:ext uri="{FF2B5EF4-FFF2-40B4-BE49-F238E27FC236}">
                  <a16:creationId xmlns:a16="http://schemas.microsoft.com/office/drawing/2014/main" id="{73FD27BE-17F2-CAF8-43BA-9AD102236B96}"/>
                </a:ext>
              </a:extLst>
            </p:cNvPr>
            <p:cNvGrpSpPr/>
            <p:nvPr/>
          </p:nvGrpSpPr>
          <p:grpSpPr>
            <a:xfrm>
              <a:off x="3223734" y="3465952"/>
              <a:ext cx="5386177" cy="2224221"/>
              <a:chOff x="144026" y="2441397"/>
              <a:chExt cx="9397419" cy="4151883"/>
            </a:xfrm>
          </p:grpSpPr>
          <p:pic>
            <p:nvPicPr>
              <p:cNvPr id="148" name="Picture 3">
                <a:extLst>
                  <a:ext uri="{FF2B5EF4-FFF2-40B4-BE49-F238E27FC236}">
                    <a16:creationId xmlns:a16="http://schemas.microsoft.com/office/drawing/2014/main" id="{530858C0-1592-C0F9-C99A-6F6C5F2109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26" y="2442989"/>
                <a:ext cx="1656000" cy="414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 name="Picture 4">
                <a:extLst>
                  <a:ext uri="{FF2B5EF4-FFF2-40B4-BE49-F238E27FC236}">
                    <a16:creationId xmlns:a16="http://schemas.microsoft.com/office/drawing/2014/main" id="{640756F9-13FD-AE5D-FAB8-8050E34548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573" y="2441400"/>
                <a:ext cx="1656000" cy="41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 name="Picture 5">
                <a:extLst>
                  <a:ext uri="{FF2B5EF4-FFF2-40B4-BE49-F238E27FC236}">
                    <a16:creationId xmlns:a16="http://schemas.microsoft.com/office/drawing/2014/main" id="{55B0D9C9-272B-EC75-C0DC-40147AB100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1882" y="2441399"/>
                <a:ext cx="1656000" cy="41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 name="Picture 8">
                <a:extLst>
                  <a:ext uri="{FF2B5EF4-FFF2-40B4-BE49-F238E27FC236}">
                    <a16:creationId xmlns:a16="http://schemas.microsoft.com/office/drawing/2014/main" id="{F6F83F5D-B3A5-D33D-4851-323E29A96A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0831" y="2442388"/>
                <a:ext cx="1656001" cy="414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9">
                <a:extLst>
                  <a:ext uri="{FF2B5EF4-FFF2-40B4-BE49-F238E27FC236}">
                    <a16:creationId xmlns:a16="http://schemas.microsoft.com/office/drawing/2014/main" id="{E6361FD2-47EE-44A6-5852-EEFB239479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6710" y="2448322"/>
                <a:ext cx="1656000" cy="4144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 name="Picture 10">
                <a:extLst>
                  <a:ext uri="{FF2B5EF4-FFF2-40B4-BE49-F238E27FC236}">
                    <a16:creationId xmlns:a16="http://schemas.microsoft.com/office/drawing/2014/main" id="{9C73F41D-7508-6A43-A809-4BEB0192202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445" y="2441397"/>
                <a:ext cx="1656000" cy="414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9" name="正方形/長方形 118">
              <a:extLst>
                <a:ext uri="{FF2B5EF4-FFF2-40B4-BE49-F238E27FC236}">
                  <a16:creationId xmlns:a16="http://schemas.microsoft.com/office/drawing/2014/main" id="{177980A4-F64D-4F04-0453-DD0BD706ACEC}"/>
                </a:ext>
              </a:extLst>
            </p:cNvPr>
            <p:cNvSpPr/>
            <p:nvPr/>
          </p:nvSpPr>
          <p:spPr>
            <a:xfrm>
              <a:off x="3240928" y="3334459"/>
              <a:ext cx="893932"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2000</a:t>
              </a:r>
              <a:r>
                <a:rPr lang="ja-JP" altLang="en-US" sz="563" b="1" dirty="0">
                  <a:solidFill>
                    <a:prstClr val="black"/>
                  </a:solidFill>
                  <a:latin typeface="ＭＳ Ｐゴシック"/>
                </a:rPr>
                <a:t>年（実績）</a:t>
              </a:r>
            </a:p>
          </p:txBody>
        </p:sp>
        <p:sp>
          <p:nvSpPr>
            <p:cNvPr id="120" name="正方形/長方形 119">
              <a:extLst>
                <a:ext uri="{FF2B5EF4-FFF2-40B4-BE49-F238E27FC236}">
                  <a16:creationId xmlns:a16="http://schemas.microsoft.com/office/drawing/2014/main" id="{B832FF22-19A4-0002-6682-BE527F699E10}"/>
                </a:ext>
              </a:extLst>
            </p:cNvPr>
            <p:cNvSpPr/>
            <p:nvPr/>
          </p:nvSpPr>
          <p:spPr>
            <a:xfrm>
              <a:off x="4128488" y="3334865"/>
              <a:ext cx="893826"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2015</a:t>
              </a:r>
              <a:r>
                <a:rPr lang="ja-JP" altLang="en-US" sz="563" b="1" dirty="0">
                  <a:solidFill>
                    <a:prstClr val="black"/>
                  </a:solidFill>
                  <a:latin typeface="ＭＳ Ｐゴシック"/>
                </a:rPr>
                <a:t>年（実績）</a:t>
              </a:r>
            </a:p>
          </p:txBody>
        </p:sp>
        <p:sp>
          <p:nvSpPr>
            <p:cNvPr id="121" name="正方形/長方形 120">
              <a:extLst>
                <a:ext uri="{FF2B5EF4-FFF2-40B4-BE49-F238E27FC236}">
                  <a16:creationId xmlns:a16="http://schemas.microsoft.com/office/drawing/2014/main" id="{BAC3542F-3A56-3587-EEA8-7EE0C1A185B5}"/>
                </a:ext>
              </a:extLst>
            </p:cNvPr>
            <p:cNvSpPr/>
            <p:nvPr/>
          </p:nvSpPr>
          <p:spPr>
            <a:xfrm>
              <a:off x="5022854" y="3334848"/>
              <a:ext cx="849510"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2025</a:t>
              </a:r>
              <a:r>
                <a:rPr lang="ja-JP" altLang="en-US" sz="563" b="1" dirty="0">
                  <a:solidFill>
                    <a:prstClr val="black"/>
                  </a:solidFill>
                  <a:latin typeface="ＭＳ Ｐゴシック"/>
                </a:rPr>
                <a:t>年</a:t>
              </a:r>
            </a:p>
          </p:txBody>
        </p:sp>
        <p:sp>
          <p:nvSpPr>
            <p:cNvPr id="122" name="正方形/長方形 121">
              <a:extLst>
                <a:ext uri="{FF2B5EF4-FFF2-40B4-BE49-F238E27FC236}">
                  <a16:creationId xmlns:a16="http://schemas.microsoft.com/office/drawing/2014/main" id="{72A299A5-C29F-9BB4-E325-F98FAE2F8123}"/>
                </a:ext>
              </a:extLst>
            </p:cNvPr>
            <p:cNvSpPr/>
            <p:nvPr/>
          </p:nvSpPr>
          <p:spPr>
            <a:xfrm>
              <a:off x="5909979" y="3334865"/>
              <a:ext cx="849510"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2040</a:t>
              </a:r>
              <a:r>
                <a:rPr lang="ja-JP" altLang="en-US" sz="563" b="1" dirty="0">
                  <a:solidFill>
                    <a:prstClr val="black"/>
                  </a:solidFill>
                  <a:latin typeface="ＭＳ Ｐゴシック"/>
                </a:rPr>
                <a:t>年</a:t>
              </a:r>
            </a:p>
          </p:txBody>
        </p:sp>
        <p:sp>
          <p:nvSpPr>
            <p:cNvPr id="123" name="正方形/長方形 122">
              <a:extLst>
                <a:ext uri="{FF2B5EF4-FFF2-40B4-BE49-F238E27FC236}">
                  <a16:creationId xmlns:a16="http://schemas.microsoft.com/office/drawing/2014/main" id="{BDE47A99-511E-EF98-78DE-C2DAD8BA0863}"/>
                </a:ext>
              </a:extLst>
            </p:cNvPr>
            <p:cNvSpPr/>
            <p:nvPr/>
          </p:nvSpPr>
          <p:spPr>
            <a:xfrm>
              <a:off x="6804345" y="3334848"/>
              <a:ext cx="849510"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2050</a:t>
              </a:r>
              <a:r>
                <a:rPr lang="ja-JP" altLang="en-US" sz="563" b="1" dirty="0">
                  <a:solidFill>
                    <a:prstClr val="black"/>
                  </a:solidFill>
                  <a:latin typeface="ＭＳ Ｐゴシック"/>
                </a:rPr>
                <a:t>年</a:t>
              </a:r>
            </a:p>
          </p:txBody>
        </p:sp>
        <p:sp>
          <p:nvSpPr>
            <p:cNvPr id="124" name="正方形/長方形 123">
              <a:extLst>
                <a:ext uri="{FF2B5EF4-FFF2-40B4-BE49-F238E27FC236}">
                  <a16:creationId xmlns:a16="http://schemas.microsoft.com/office/drawing/2014/main" id="{1F371538-A078-9106-286F-56FAE6C624A4}"/>
                </a:ext>
              </a:extLst>
            </p:cNvPr>
            <p:cNvSpPr/>
            <p:nvPr/>
          </p:nvSpPr>
          <p:spPr>
            <a:xfrm>
              <a:off x="7685098" y="3334848"/>
              <a:ext cx="849510" cy="154286"/>
            </a:xfrm>
            <a:prstGeom prst="rect">
              <a:avLst/>
            </a:prstGeom>
            <a:solidFill>
              <a:schemeClr val="accent6">
                <a:lumMod val="20000"/>
                <a:lumOff val="80000"/>
              </a:schemeClr>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1391" bIns="11391" rtlCol="0" anchor="ctr"/>
            <a:lstStyle/>
            <a:p>
              <a:pPr algn="ctr" defTabSz="305951"/>
              <a:r>
                <a:rPr lang="en-US" altLang="ja-JP" sz="563" b="1" dirty="0">
                  <a:solidFill>
                    <a:prstClr val="black"/>
                  </a:solidFill>
                  <a:latin typeface="ＭＳ Ｐゴシック"/>
                </a:rPr>
                <a:t>2060</a:t>
              </a:r>
              <a:r>
                <a:rPr lang="ja-JP" altLang="en-US" sz="563" b="1" dirty="0">
                  <a:solidFill>
                    <a:prstClr val="black"/>
                  </a:solidFill>
                  <a:latin typeface="ＭＳ Ｐゴシック"/>
                </a:rPr>
                <a:t>年</a:t>
              </a:r>
            </a:p>
          </p:txBody>
        </p:sp>
        <p:cxnSp>
          <p:nvCxnSpPr>
            <p:cNvPr id="125" name="直線矢印コネクタ 124">
              <a:extLst>
                <a:ext uri="{FF2B5EF4-FFF2-40B4-BE49-F238E27FC236}">
                  <a16:creationId xmlns:a16="http://schemas.microsoft.com/office/drawing/2014/main" id="{4132DB62-75B4-6ED0-C5A4-4B0C1496D0ED}"/>
                </a:ext>
              </a:extLst>
            </p:cNvPr>
            <p:cNvCxnSpPr/>
            <p:nvPr/>
          </p:nvCxnSpPr>
          <p:spPr>
            <a:xfrm flipV="1">
              <a:off x="3915491" y="4684592"/>
              <a:ext cx="897420" cy="301954"/>
            </a:xfrm>
            <a:prstGeom prst="straightConnector1">
              <a:avLst/>
            </a:prstGeom>
            <a:ln w="254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a:extLst>
                <a:ext uri="{FF2B5EF4-FFF2-40B4-BE49-F238E27FC236}">
                  <a16:creationId xmlns:a16="http://schemas.microsoft.com/office/drawing/2014/main" id="{57169878-2491-D681-5791-B3DA0A4C15F6}"/>
                </a:ext>
              </a:extLst>
            </p:cNvPr>
            <p:cNvCxnSpPr/>
            <p:nvPr/>
          </p:nvCxnSpPr>
          <p:spPr>
            <a:xfrm flipV="1">
              <a:off x="4812911" y="4511204"/>
              <a:ext cx="866707" cy="173388"/>
            </a:xfrm>
            <a:prstGeom prst="straightConnector1">
              <a:avLst/>
            </a:prstGeom>
            <a:ln w="254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B6ECE31E-01DB-5D2B-63A8-79D1432ADF8B}"/>
                </a:ext>
              </a:extLst>
            </p:cNvPr>
            <p:cNvCxnSpPr/>
            <p:nvPr/>
          </p:nvCxnSpPr>
          <p:spPr>
            <a:xfrm flipV="1">
              <a:off x="5679617" y="4202598"/>
              <a:ext cx="866707" cy="308606"/>
            </a:xfrm>
            <a:prstGeom prst="straightConnector1">
              <a:avLst/>
            </a:prstGeom>
            <a:ln w="254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5E102F93-3CDA-5330-F6DB-5C74DCBF845B}"/>
                </a:ext>
              </a:extLst>
            </p:cNvPr>
            <p:cNvCxnSpPr/>
            <p:nvPr/>
          </p:nvCxnSpPr>
          <p:spPr>
            <a:xfrm flipV="1">
              <a:off x="6546324" y="4009720"/>
              <a:ext cx="825435" cy="192879"/>
            </a:xfrm>
            <a:prstGeom prst="straightConnector1">
              <a:avLst/>
            </a:prstGeom>
            <a:ln w="254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6998AE7D-F20E-BE6A-1832-0ED470403DDC}"/>
                </a:ext>
              </a:extLst>
            </p:cNvPr>
            <p:cNvCxnSpPr/>
            <p:nvPr/>
          </p:nvCxnSpPr>
          <p:spPr>
            <a:xfrm flipV="1">
              <a:off x="7390510" y="3816841"/>
              <a:ext cx="744829" cy="192879"/>
            </a:xfrm>
            <a:prstGeom prst="straightConnector1">
              <a:avLst/>
            </a:prstGeom>
            <a:ln w="25400">
              <a:solidFill>
                <a:srgbClr val="0070C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3EAE348C-7334-A485-EBA3-FBA2D099D186}"/>
                </a:ext>
              </a:extLst>
            </p:cNvPr>
            <p:cNvCxnSpPr/>
            <p:nvPr/>
          </p:nvCxnSpPr>
          <p:spPr>
            <a:xfrm flipV="1">
              <a:off x="4000024" y="4202598"/>
              <a:ext cx="895430" cy="305269"/>
            </a:xfrm>
            <a:prstGeom prst="straightConnector1">
              <a:avLst/>
            </a:prstGeom>
            <a:ln w="25400">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206DFDA2-F0E0-80F4-C95E-122E4FAC3E13}"/>
                </a:ext>
              </a:extLst>
            </p:cNvPr>
            <p:cNvCxnSpPr/>
            <p:nvPr/>
          </p:nvCxnSpPr>
          <p:spPr>
            <a:xfrm flipV="1">
              <a:off x="4895454" y="4009720"/>
              <a:ext cx="784163" cy="192879"/>
            </a:xfrm>
            <a:prstGeom prst="straightConnector1">
              <a:avLst/>
            </a:prstGeom>
            <a:ln w="25400">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43926C09-3CA9-BF17-3704-1D4A3C5336B7}"/>
                </a:ext>
              </a:extLst>
            </p:cNvPr>
            <p:cNvCxnSpPr/>
            <p:nvPr/>
          </p:nvCxnSpPr>
          <p:spPr>
            <a:xfrm flipV="1">
              <a:off x="5679617" y="3701114"/>
              <a:ext cx="577804" cy="308606"/>
            </a:xfrm>
            <a:prstGeom prst="straightConnector1">
              <a:avLst/>
            </a:prstGeom>
            <a:ln w="25400">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7F68E382-DDCD-C09D-222A-198F8593A4B7}"/>
                </a:ext>
              </a:extLst>
            </p:cNvPr>
            <p:cNvCxnSpPr/>
            <p:nvPr/>
          </p:nvCxnSpPr>
          <p:spPr>
            <a:xfrm flipV="1">
              <a:off x="6257422" y="3546811"/>
              <a:ext cx="578568" cy="154303"/>
            </a:xfrm>
            <a:prstGeom prst="straightConnector1">
              <a:avLst/>
            </a:prstGeom>
            <a:ln w="25400">
              <a:solidFill>
                <a:schemeClr val="accent3">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ED583BBE-9EFB-8EC3-6286-2115E21D240B}"/>
                </a:ext>
              </a:extLst>
            </p:cNvPr>
            <p:cNvSpPr txBox="1"/>
            <p:nvPr/>
          </p:nvSpPr>
          <p:spPr>
            <a:xfrm>
              <a:off x="3863661" y="5617176"/>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35" name="テキスト ボックス 134">
              <a:extLst>
                <a:ext uri="{FF2B5EF4-FFF2-40B4-BE49-F238E27FC236}">
                  <a16:creationId xmlns:a16="http://schemas.microsoft.com/office/drawing/2014/main" id="{F7223479-E36D-65A5-0911-F0924E1330AE}"/>
                </a:ext>
              </a:extLst>
            </p:cNvPr>
            <p:cNvSpPr txBox="1"/>
            <p:nvPr/>
          </p:nvSpPr>
          <p:spPr>
            <a:xfrm>
              <a:off x="4754443" y="5617129"/>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36" name="テキスト ボックス 135">
              <a:extLst>
                <a:ext uri="{FF2B5EF4-FFF2-40B4-BE49-F238E27FC236}">
                  <a16:creationId xmlns:a16="http://schemas.microsoft.com/office/drawing/2014/main" id="{F61646A7-FED1-D110-05E6-7FAD9443149A}"/>
                </a:ext>
              </a:extLst>
            </p:cNvPr>
            <p:cNvSpPr txBox="1"/>
            <p:nvPr/>
          </p:nvSpPr>
          <p:spPr>
            <a:xfrm>
              <a:off x="5642002" y="5616770"/>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37" name="テキスト ボックス 136">
              <a:extLst>
                <a:ext uri="{FF2B5EF4-FFF2-40B4-BE49-F238E27FC236}">
                  <a16:creationId xmlns:a16="http://schemas.microsoft.com/office/drawing/2014/main" id="{68ACA825-F5B8-5B2C-0F66-E64372EA82C0}"/>
                </a:ext>
              </a:extLst>
            </p:cNvPr>
            <p:cNvSpPr txBox="1"/>
            <p:nvPr/>
          </p:nvSpPr>
          <p:spPr>
            <a:xfrm>
              <a:off x="6546324" y="5617176"/>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38" name="テキスト ボックス 137">
              <a:extLst>
                <a:ext uri="{FF2B5EF4-FFF2-40B4-BE49-F238E27FC236}">
                  <a16:creationId xmlns:a16="http://schemas.microsoft.com/office/drawing/2014/main" id="{CFAF4CF0-1DD4-050C-27B5-1197F8B8F774}"/>
                </a:ext>
              </a:extLst>
            </p:cNvPr>
            <p:cNvSpPr txBox="1"/>
            <p:nvPr/>
          </p:nvSpPr>
          <p:spPr>
            <a:xfrm>
              <a:off x="7416253" y="5617129"/>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39" name="テキスト ボックス 138">
              <a:extLst>
                <a:ext uri="{FF2B5EF4-FFF2-40B4-BE49-F238E27FC236}">
                  <a16:creationId xmlns:a16="http://schemas.microsoft.com/office/drawing/2014/main" id="{8B9D15DD-3C22-CEDA-AD33-2886179505D6}"/>
                </a:ext>
              </a:extLst>
            </p:cNvPr>
            <p:cNvSpPr txBox="1"/>
            <p:nvPr/>
          </p:nvSpPr>
          <p:spPr>
            <a:xfrm>
              <a:off x="8303812" y="5617176"/>
              <a:ext cx="264827" cy="24090"/>
            </a:xfrm>
            <a:prstGeom prst="rect">
              <a:avLst/>
            </a:prstGeom>
            <a:noFill/>
          </p:spPr>
          <p:txBody>
            <a:bodyPr wrap="square" lIns="0" tIns="0" rIns="0" bIns="0" rtlCol="0">
              <a:spAutoFit/>
            </a:bodyPr>
            <a:lstStyle/>
            <a:p>
              <a:pPr defTabSz="305951"/>
              <a:r>
                <a:rPr lang="ja-JP" altLang="en-US" sz="222" dirty="0">
                  <a:solidFill>
                    <a:prstClr val="black"/>
                  </a:solidFill>
                </a:rPr>
                <a:t>（万人）</a:t>
              </a:r>
            </a:p>
          </p:txBody>
        </p:sp>
        <p:sp>
          <p:nvSpPr>
            <p:cNvPr id="140" name="テキスト ボックス 139">
              <a:extLst>
                <a:ext uri="{FF2B5EF4-FFF2-40B4-BE49-F238E27FC236}">
                  <a16:creationId xmlns:a16="http://schemas.microsoft.com/office/drawing/2014/main" id="{A368FE5F-022D-83D7-46F4-E97BC751CE7E}"/>
                </a:ext>
              </a:extLst>
            </p:cNvPr>
            <p:cNvSpPr txBox="1"/>
            <p:nvPr/>
          </p:nvSpPr>
          <p:spPr>
            <a:xfrm>
              <a:off x="3476203" y="3547434"/>
              <a:ext cx="75801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a:t>
              </a:r>
              <a:r>
                <a:rPr lang="ja-JP" altLang="en-US" sz="450" b="1" dirty="0">
                  <a:solidFill>
                    <a:prstClr val="black"/>
                  </a:solidFill>
                  <a:latin typeface="ＭＳ Ｐゴシック"/>
                </a:rPr>
                <a:t>億</a:t>
              </a:r>
              <a:r>
                <a:rPr lang="en-US" altLang="ja-JP" sz="450" b="1" dirty="0">
                  <a:solidFill>
                    <a:prstClr val="black"/>
                  </a:solidFill>
                  <a:latin typeface="ＭＳ Ｐゴシック"/>
                </a:rPr>
                <a:t>2,693</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141" name="テキスト ボックス 140">
              <a:extLst>
                <a:ext uri="{FF2B5EF4-FFF2-40B4-BE49-F238E27FC236}">
                  <a16:creationId xmlns:a16="http://schemas.microsoft.com/office/drawing/2014/main" id="{4DEA4DCF-2AC7-321F-913C-5A9734E50464}"/>
                </a:ext>
              </a:extLst>
            </p:cNvPr>
            <p:cNvSpPr txBox="1"/>
            <p:nvPr/>
          </p:nvSpPr>
          <p:spPr>
            <a:xfrm>
              <a:off x="3323689" y="3778887"/>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  901(7%)</a:t>
              </a:r>
              <a:endParaRPr lang="ja-JP" altLang="en-US" sz="450" b="1" dirty="0">
                <a:solidFill>
                  <a:prstClr val="black"/>
                </a:solidFill>
                <a:latin typeface="ＭＳ Ｐゴシック"/>
              </a:endParaRPr>
            </a:p>
          </p:txBody>
        </p:sp>
        <p:sp>
          <p:nvSpPr>
            <p:cNvPr id="142" name="テキスト ボックス 141">
              <a:extLst>
                <a:ext uri="{FF2B5EF4-FFF2-40B4-BE49-F238E27FC236}">
                  <a16:creationId xmlns:a16="http://schemas.microsoft.com/office/drawing/2014/main" id="{B95C7B13-68E7-0E63-544A-A575170DC75C}"/>
                </a:ext>
              </a:extLst>
            </p:cNvPr>
            <p:cNvSpPr txBox="1"/>
            <p:nvPr/>
          </p:nvSpPr>
          <p:spPr>
            <a:xfrm>
              <a:off x="3323689" y="402880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en-US" altLang="ja-JP" sz="450" b="1" dirty="0">
                  <a:solidFill>
                    <a:prstClr val="black"/>
                  </a:solidFill>
                  <a:latin typeface="ＭＳ Ｐゴシック"/>
                </a:rPr>
                <a:t>1,303(10%)</a:t>
              </a:r>
              <a:endParaRPr lang="ja-JP" altLang="en-US" sz="450" b="1" dirty="0">
                <a:solidFill>
                  <a:prstClr val="black"/>
                </a:solidFill>
                <a:latin typeface="ＭＳ Ｐゴシック"/>
              </a:endParaRPr>
            </a:p>
          </p:txBody>
        </p:sp>
        <p:sp>
          <p:nvSpPr>
            <p:cNvPr id="143" name="テキスト ボックス 142">
              <a:extLst>
                <a:ext uri="{FF2B5EF4-FFF2-40B4-BE49-F238E27FC236}">
                  <a16:creationId xmlns:a16="http://schemas.microsoft.com/office/drawing/2014/main" id="{5B102198-20C7-5F3A-BB6E-D1C1FFB75FC1}"/>
                </a:ext>
              </a:extLst>
            </p:cNvPr>
            <p:cNvSpPr txBox="1"/>
            <p:nvPr/>
          </p:nvSpPr>
          <p:spPr>
            <a:xfrm>
              <a:off x="3323689" y="4357524"/>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4,371(34%)</a:t>
              </a:r>
              <a:endParaRPr lang="ja-JP" altLang="en-US" sz="450" b="1" dirty="0">
                <a:solidFill>
                  <a:prstClr val="black"/>
                </a:solidFill>
                <a:latin typeface="ＭＳ Ｐゴシック"/>
              </a:endParaRPr>
            </a:p>
          </p:txBody>
        </p:sp>
        <p:sp>
          <p:nvSpPr>
            <p:cNvPr id="144" name="テキスト ボックス 143">
              <a:extLst>
                <a:ext uri="{FF2B5EF4-FFF2-40B4-BE49-F238E27FC236}">
                  <a16:creationId xmlns:a16="http://schemas.microsoft.com/office/drawing/2014/main" id="{C1230031-000A-D5FC-45B8-FEB6BA1F4EFA}"/>
                </a:ext>
              </a:extLst>
            </p:cNvPr>
            <p:cNvSpPr txBox="1"/>
            <p:nvPr/>
          </p:nvSpPr>
          <p:spPr>
            <a:xfrm>
              <a:off x="3323689" y="4820432"/>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3,517(28%)</a:t>
              </a:r>
              <a:endParaRPr lang="ja-JP" altLang="en-US" sz="450" b="1" dirty="0">
                <a:solidFill>
                  <a:prstClr val="black"/>
                </a:solidFill>
                <a:latin typeface="ＭＳ Ｐゴシック"/>
              </a:endParaRPr>
            </a:p>
          </p:txBody>
        </p:sp>
        <p:sp>
          <p:nvSpPr>
            <p:cNvPr id="145" name="テキスト ボックス 144">
              <a:extLst>
                <a:ext uri="{FF2B5EF4-FFF2-40B4-BE49-F238E27FC236}">
                  <a16:creationId xmlns:a16="http://schemas.microsoft.com/office/drawing/2014/main" id="{BB208195-B808-3AE6-7E41-72BC5C9F6C12}"/>
                </a:ext>
              </a:extLst>
            </p:cNvPr>
            <p:cNvSpPr txBox="1"/>
            <p:nvPr/>
          </p:nvSpPr>
          <p:spPr>
            <a:xfrm>
              <a:off x="3323689" y="5206189"/>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2,601(20%)</a:t>
              </a:r>
              <a:endParaRPr lang="ja-JP" altLang="en-US" sz="450" b="1" dirty="0">
                <a:solidFill>
                  <a:prstClr val="black"/>
                </a:solidFill>
                <a:latin typeface="ＭＳ Ｐゴシック"/>
              </a:endParaRPr>
            </a:p>
          </p:txBody>
        </p:sp>
        <p:sp>
          <p:nvSpPr>
            <p:cNvPr id="146" name="四角形吹き出し 32">
              <a:extLst>
                <a:ext uri="{FF2B5EF4-FFF2-40B4-BE49-F238E27FC236}">
                  <a16:creationId xmlns:a16="http://schemas.microsoft.com/office/drawing/2014/main" id="{8C6ADEFF-E9F4-AD8B-4ED5-96124765E7F2}"/>
                </a:ext>
              </a:extLst>
            </p:cNvPr>
            <p:cNvSpPr/>
            <p:nvPr/>
          </p:nvSpPr>
          <p:spPr>
            <a:xfrm>
              <a:off x="5432254" y="4642690"/>
              <a:ext cx="660348" cy="192879"/>
            </a:xfrm>
            <a:prstGeom prst="wedgeRectCallout">
              <a:avLst>
                <a:gd name="adj1" fmla="val -34539"/>
                <a:gd name="adj2" fmla="val -95224"/>
              </a:avLst>
            </a:prstGeom>
            <a:solidFill>
              <a:schemeClr val="bg1"/>
            </a:solid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05951"/>
              <a:r>
                <a:rPr lang="ja-JP" altLang="en-US" sz="332" dirty="0">
                  <a:solidFill>
                    <a:srgbClr val="002060"/>
                  </a:solidFill>
                  <a:latin typeface="ＭＳ Ｐゴシック" panose="020B0600070205080204" pitchFamily="50" charset="-128"/>
                </a:rPr>
                <a:t>団塊ジュニア世代</a:t>
              </a:r>
              <a:endParaRPr lang="en-US" altLang="ja-JP" sz="332" dirty="0">
                <a:solidFill>
                  <a:srgbClr val="002060"/>
                </a:solidFill>
                <a:latin typeface="ＭＳ Ｐゴシック" panose="020B0600070205080204" pitchFamily="50" charset="-128"/>
              </a:endParaRPr>
            </a:p>
            <a:p>
              <a:pPr algn="ctr" defTabSz="305951"/>
              <a:r>
                <a:rPr lang="ja-JP" altLang="en-US" sz="254" dirty="0">
                  <a:solidFill>
                    <a:srgbClr val="002060"/>
                  </a:solidFill>
                  <a:latin typeface="ＭＳ Ｐゴシック" panose="020B0600070205080204" pitchFamily="50" charset="-128"/>
                </a:rPr>
                <a:t>（</a:t>
              </a:r>
              <a:r>
                <a:rPr lang="en-US" altLang="ja-JP" sz="254" dirty="0">
                  <a:solidFill>
                    <a:srgbClr val="002060"/>
                  </a:solidFill>
                  <a:latin typeface="ＭＳ Ｐゴシック" panose="020B0600070205080204" pitchFamily="50" charset="-128"/>
                </a:rPr>
                <a:t>1971</a:t>
              </a:r>
              <a:r>
                <a:rPr lang="ja-JP" altLang="en-US" sz="254" dirty="0">
                  <a:solidFill>
                    <a:srgbClr val="002060"/>
                  </a:solidFill>
                  <a:latin typeface="ＭＳ Ｐゴシック" panose="020B0600070205080204" pitchFamily="50" charset="-128"/>
                </a:rPr>
                <a:t>～</a:t>
              </a:r>
              <a:r>
                <a:rPr lang="en-US" altLang="ja-JP" sz="254" dirty="0">
                  <a:solidFill>
                    <a:srgbClr val="002060"/>
                  </a:solidFill>
                  <a:latin typeface="ＭＳ Ｐゴシック" panose="020B0600070205080204" pitchFamily="50" charset="-128"/>
                </a:rPr>
                <a:t>1974</a:t>
              </a:r>
              <a:r>
                <a:rPr lang="ja-JP" altLang="en-US" sz="254" dirty="0">
                  <a:solidFill>
                    <a:srgbClr val="002060"/>
                  </a:solidFill>
                  <a:latin typeface="ＭＳ Ｐゴシック" panose="020B0600070205080204" pitchFamily="50" charset="-128"/>
                </a:rPr>
                <a:t>生まれ）</a:t>
              </a:r>
            </a:p>
          </p:txBody>
        </p:sp>
        <p:sp>
          <p:nvSpPr>
            <p:cNvPr id="147" name="四角形吹き出し 58">
              <a:extLst>
                <a:ext uri="{FF2B5EF4-FFF2-40B4-BE49-F238E27FC236}">
                  <a16:creationId xmlns:a16="http://schemas.microsoft.com/office/drawing/2014/main" id="{C51137F3-3A3F-48F4-1727-2756B83B7D1C}"/>
                </a:ext>
              </a:extLst>
            </p:cNvPr>
            <p:cNvSpPr/>
            <p:nvPr/>
          </p:nvSpPr>
          <p:spPr>
            <a:xfrm>
              <a:off x="6551556" y="3701114"/>
              <a:ext cx="572573" cy="192879"/>
            </a:xfrm>
            <a:prstGeom prst="wedgeRectCallout">
              <a:avLst>
                <a:gd name="adj1" fmla="val -31996"/>
                <a:gd name="adj2" fmla="val -86405"/>
              </a:avLst>
            </a:prstGeom>
            <a:solidFill>
              <a:schemeClr val="bg1"/>
            </a:solidFill>
            <a:ln w="158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305951"/>
              <a:r>
                <a:rPr lang="ja-JP" altLang="en-US" sz="332" dirty="0">
                  <a:solidFill>
                    <a:srgbClr val="9BBB59">
                      <a:lumMod val="50000"/>
                    </a:srgbClr>
                  </a:solidFill>
                  <a:latin typeface="ＭＳ Ｐゴシック" panose="020B0600070205080204" pitchFamily="50" charset="-128"/>
                </a:rPr>
                <a:t>団塊の世代</a:t>
              </a:r>
              <a:endParaRPr lang="en-US" altLang="ja-JP" sz="332" dirty="0">
                <a:solidFill>
                  <a:srgbClr val="9BBB59">
                    <a:lumMod val="50000"/>
                  </a:srgbClr>
                </a:solidFill>
                <a:latin typeface="ＭＳ Ｐゴシック" panose="020B0600070205080204" pitchFamily="50" charset="-128"/>
              </a:endParaRPr>
            </a:p>
            <a:p>
              <a:pPr algn="ctr" defTabSz="305951"/>
              <a:r>
                <a:rPr lang="ja-JP" altLang="en-US" sz="254" dirty="0">
                  <a:solidFill>
                    <a:srgbClr val="9BBB59">
                      <a:lumMod val="50000"/>
                    </a:srgbClr>
                  </a:solidFill>
                  <a:latin typeface="ＭＳ Ｐゴシック" panose="020B0600070205080204" pitchFamily="50" charset="-128"/>
                </a:rPr>
                <a:t>（</a:t>
              </a:r>
              <a:r>
                <a:rPr lang="en-US" altLang="ja-JP" sz="254" dirty="0">
                  <a:solidFill>
                    <a:srgbClr val="9BBB59">
                      <a:lumMod val="50000"/>
                    </a:srgbClr>
                  </a:solidFill>
                  <a:latin typeface="ＭＳ Ｐゴシック" panose="020B0600070205080204" pitchFamily="50" charset="-128"/>
                </a:rPr>
                <a:t>1947</a:t>
              </a:r>
              <a:r>
                <a:rPr lang="ja-JP" altLang="en-US" sz="254" dirty="0">
                  <a:solidFill>
                    <a:srgbClr val="9BBB59">
                      <a:lumMod val="50000"/>
                    </a:srgbClr>
                  </a:solidFill>
                  <a:latin typeface="ＭＳ Ｐゴシック" panose="020B0600070205080204" pitchFamily="50" charset="-128"/>
                </a:rPr>
                <a:t>～</a:t>
              </a:r>
              <a:r>
                <a:rPr lang="en-US" altLang="ja-JP" sz="254" dirty="0">
                  <a:solidFill>
                    <a:srgbClr val="9BBB59">
                      <a:lumMod val="50000"/>
                    </a:srgbClr>
                  </a:solidFill>
                  <a:latin typeface="ＭＳ Ｐゴシック" panose="020B0600070205080204" pitchFamily="50" charset="-128"/>
                </a:rPr>
                <a:t>1949</a:t>
              </a:r>
              <a:r>
                <a:rPr lang="ja-JP" altLang="en-US" sz="254" dirty="0">
                  <a:solidFill>
                    <a:srgbClr val="9BBB59">
                      <a:lumMod val="50000"/>
                    </a:srgbClr>
                  </a:solidFill>
                  <a:latin typeface="ＭＳ Ｐゴシック" panose="020B0600070205080204" pitchFamily="50" charset="-128"/>
                </a:rPr>
                <a:t>生まれ）</a:t>
              </a:r>
            </a:p>
          </p:txBody>
        </p:sp>
        <p:sp>
          <p:nvSpPr>
            <p:cNvPr id="88" name="テキスト ボックス 87">
              <a:extLst>
                <a:ext uri="{FF2B5EF4-FFF2-40B4-BE49-F238E27FC236}">
                  <a16:creationId xmlns:a16="http://schemas.microsoft.com/office/drawing/2014/main" id="{8E8DF8B1-1EBF-CB2B-7E17-3AEDC9F79356}"/>
                </a:ext>
              </a:extLst>
            </p:cNvPr>
            <p:cNvSpPr txBox="1"/>
            <p:nvPr/>
          </p:nvSpPr>
          <p:spPr>
            <a:xfrm>
              <a:off x="4385068" y="3546811"/>
              <a:ext cx="75801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a:t>
              </a:r>
              <a:r>
                <a:rPr lang="ja-JP" altLang="en-US" sz="450" b="1" dirty="0">
                  <a:solidFill>
                    <a:prstClr val="black"/>
                  </a:solidFill>
                  <a:latin typeface="ＭＳ Ｐゴシック"/>
                </a:rPr>
                <a:t>億</a:t>
              </a:r>
              <a:r>
                <a:rPr lang="en-US" altLang="ja-JP" sz="450" b="1" dirty="0">
                  <a:solidFill>
                    <a:prstClr val="black"/>
                  </a:solidFill>
                  <a:latin typeface="ＭＳ Ｐゴシック"/>
                </a:rPr>
                <a:t>2,709</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89" name="テキスト ボックス 88">
              <a:extLst>
                <a:ext uri="{FF2B5EF4-FFF2-40B4-BE49-F238E27FC236}">
                  <a16:creationId xmlns:a16="http://schemas.microsoft.com/office/drawing/2014/main" id="{DEB4B410-957F-A299-8C67-68A8A7D514BA}"/>
                </a:ext>
              </a:extLst>
            </p:cNvPr>
            <p:cNvSpPr txBox="1"/>
            <p:nvPr/>
          </p:nvSpPr>
          <p:spPr>
            <a:xfrm>
              <a:off x="4232554" y="377826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1,632(13%)</a:t>
              </a:r>
              <a:endParaRPr lang="ja-JP" altLang="en-US" sz="450" b="1" dirty="0">
                <a:solidFill>
                  <a:prstClr val="black"/>
                </a:solidFill>
                <a:latin typeface="ＭＳ Ｐゴシック"/>
              </a:endParaRPr>
            </a:p>
          </p:txBody>
        </p:sp>
        <p:sp>
          <p:nvSpPr>
            <p:cNvPr id="90" name="テキスト ボックス 89">
              <a:extLst>
                <a:ext uri="{FF2B5EF4-FFF2-40B4-BE49-F238E27FC236}">
                  <a16:creationId xmlns:a16="http://schemas.microsoft.com/office/drawing/2014/main" id="{F22FBDB7-A501-9AC5-5074-B5C14648D27C}"/>
                </a:ext>
              </a:extLst>
            </p:cNvPr>
            <p:cNvSpPr txBox="1"/>
            <p:nvPr/>
          </p:nvSpPr>
          <p:spPr>
            <a:xfrm>
              <a:off x="4232554" y="4028183"/>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1,755(14%)</a:t>
              </a:r>
              <a:endParaRPr lang="ja-JP" altLang="en-US" sz="450" b="1" dirty="0">
                <a:solidFill>
                  <a:prstClr val="black"/>
                </a:solidFill>
                <a:latin typeface="ＭＳ Ｐゴシック"/>
              </a:endParaRPr>
            </a:p>
          </p:txBody>
        </p:sp>
        <p:sp>
          <p:nvSpPr>
            <p:cNvPr id="91" name="テキスト ボックス 90">
              <a:extLst>
                <a:ext uri="{FF2B5EF4-FFF2-40B4-BE49-F238E27FC236}">
                  <a16:creationId xmlns:a16="http://schemas.microsoft.com/office/drawing/2014/main" id="{2EF93CB7-4D88-1B14-6ECB-613F1C7A65ED}"/>
                </a:ext>
              </a:extLst>
            </p:cNvPr>
            <p:cNvSpPr txBox="1"/>
            <p:nvPr/>
          </p:nvSpPr>
          <p:spPr>
            <a:xfrm>
              <a:off x="4232554" y="4356901"/>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4,279(34%)</a:t>
              </a:r>
              <a:endParaRPr lang="ja-JP" altLang="en-US" sz="450" b="1" dirty="0">
                <a:solidFill>
                  <a:prstClr val="black"/>
                </a:solidFill>
                <a:latin typeface="ＭＳ Ｐゴシック"/>
              </a:endParaRPr>
            </a:p>
          </p:txBody>
        </p:sp>
        <p:sp>
          <p:nvSpPr>
            <p:cNvPr id="92" name="テキスト ボックス 91">
              <a:extLst>
                <a:ext uri="{FF2B5EF4-FFF2-40B4-BE49-F238E27FC236}">
                  <a16:creationId xmlns:a16="http://schemas.microsoft.com/office/drawing/2014/main" id="{345DD57F-2506-ED6E-14BF-16B4EA8AF147}"/>
                </a:ext>
              </a:extLst>
            </p:cNvPr>
            <p:cNvSpPr txBox="1"/>
            <p:nvPr/>
          </p:nvSpPr>
          <p:spPr>
            <a:xfrm>
              <a:off x="4232554" y="4819810"/>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2,844(22%)</a:t>
              </a:r>
              <a:endParaRPr lang="ja-JP" altLang="en-US" sz="450" b="1" dirty="0">
                <a:solidFill>
                  <a:prstClr val="black"/>
                </a:solidFill>
                <a:latin typeface="ＭＳ Ｐゴシック"/>
              </a:endParaRPr>
            </a:p>
          </p:txBody>
        </p:sp>
        <p:sp>
          <p:nvSpPr>
            <p:cNvPr id="93" name="テキスト ボックス 92">
              <a:extLst>
                <a:ext uri="{FF2B5EF4-FFF2-40B4-BE49-F238E27FC236}">
                  <a16:creationId xmlns:a16="http://schemas.microsoft.com/office/drawing/2014/main" id="{4B3F86C1-5C38-171F-CBAB-85B566378733}"/>
                </a:ext>
              </a:extLst>
            </p:cNvPr>
            <p:cNvSpPr txBox="1"/>
            <p:nvPr/>
          </p:nvSpPr>
          <p:spPr>
            <a:xfrm>
              <a:off x="4232554" y="5205567"/>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2,200(17%)</a:t>
              </a:r>
              <a:endParaRPr lang="ja-JP" altLang="en-US" sz="450" b="1" dirty="0">
                <a:solidFill>
                  <a:prstClr val="black"/>
                </a:solidFill>
                <a:latin typeface="ＭＳ Ｐゴシック"/>
              </a:endParaRPr>
            </a:p>
          </p:txBody>
        </p:sp>
        <p:sp>
          <p:nvSpPr>
            <p:cNvPr id="94" name="テキスト ボックス 93">
              <a:extLst>
                <a:ext uri="{FF2B5EF4-FFF2-40B4-BE49-F238E27FC236}">
                  <a16:creationId xmlns:a16="http://schemas.microsoft.com/office/drawing/2014/main" id="{5CF649A8-F46D-A7C4-5161-46243EB84AEF}"/>
                </a:ext>
              </a:extLst>
            </p:cNvPr>
            <p:cNvSpPr txBox="1"/>
            <p:nvPr/>
          </p:nvSpPr>
          <p:spPr>
            <a:xfrm>
              <a:off x="5293047" y="3546811"/>
              <a:ext cx="75801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a:t>
              </a:r>
              <a:r>
                <a:rPr lang="ja-JP" altLang="en-US" sz="450" b="1" dirty="0">
                  <a:solidFill>
                    <a:prstClr val="black"/>
                  </a:solidFill>
                  <a:latin typeface="ＭＳ Ｐゴシック"/>
                </a:rPr>
                <a:t>億</a:t>
              </a:r>
              <a:r>
                <a:rPr lang="en-US" altLang="ja-JP" sz="450" b="1" dirty="0">
                  <a:solidFill>
                    <a:prstClr val="black"/>
                  </a:solidFill>
                  <a:latin typeface="ＭＳ Ｐゴシック"/>
                </a:rPr>
                <a:t>2,254</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95" name="テキスト ボックス 94">
              <a:extLst>
                <a:ext uri="{FF2B5EF4-FFF2-40B4-BE49-F238E27FC236}">
                  <a16:creationId xmlns:a16="http://schemas.microsoft.com/office/drawing/2014/main" id="{45448143-45A5-082C-A380-437446523EE9}"/>
                </a:ext>
              </a:extLst>
            </p:cNvPr>
            <p:cNvSpPr txBox="1"/>
            <p:nvPr/>
          </p:nvSpPr>
          <p:spPr>
            <a:xfrm>
              <a:off x="5140532" y="377826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2,180(18%)</a:t>
              </a:r>
              <a:endParaRPr lang="ja-JP" altLang="en-US" sz="450" b="1" dirty="0">
                <a:solidFill>
                  <a:prstClr val="black"/>
                </a:solidFill>
                <a:latin typeface="ＭＳ Ｐゴシック"/>
              </a:endParaRPr>
            </a:p>
          </p:txBody>
        </p:sp>
        <p:sp>
          <p:nvSpPr>
            <p:cNvPr id="96" name="テキスト ボックス 95">
              <a:extLst>
                <a:ext uri="{FF2B5EF4-FFF2-40B4-BE49-F238E27FC236}">
                  <a16:creationId xmlns:a16="http://schemas.microsoft.com/office/drawing/2014/main" id="{8749C6A2-EB7B-07D1-4560-B9416973115D}"/>
                </a:ext>
              </a:extLst>
            </p:cNvPr>
            <p:cNvSpPr txBox="1"/>
            <p:nvPr/>
          </p:nvSpPr>
          <p:spPr>
            <a:xfrm>
              <a:off x="5140532" y="4028183"/>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1,497(12%)</a:t>
              </a:r>
              <a:endParaRPr lang="ja-JP" altLang="en-US" sz="450" b="1" dirty="0">
                <a:solidFill>
                  <a:prstClr val="black"/>
                </a:solidFill>
                <a:latin typeface="ＭＳ Ｐゴシック"/>
              </a:endParaRPr>
            </a:p>
          </p:txBody>
        </p:sp>
        <p:sp>
          <p:nvSpPr>
            <p:cNvPr id="97" name="テキスト ボックス 96">
              <a:extLst>
                <a:ext uri="{FF2B5EF4-FFF2-40B4-BE49-F238E27FC236}">
                  <a16:creationId xmlns:a16="http://schemas.microsoft.com/office/drawing/2014/main" id="{6D54FE24-729E-822D-802A-DBB2E6AD700E}"/>
                </a:ext>
              </a:extLst>
            </p:cNvPr>
            <p:cNvSpPr txBox="1"/>
            <p:nvPr/>
          </p:nvSpPr>
          <p:spPr>
            <a:xfrm>
              <a:off x="5140532" y="4318326"/>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4,163(34%)</a:t>
              </a:r>
              <a:endParaRPr lang="ja-JP" altLang="en-US" sz="450" b="1" dirty="0">
                <a:solidFill>
                  <a:prstClr val="black"/>
                </a:solidFill>
                <a:latin typeface="ＭＳ Ｐゴシック"/>
              </a:endParaRPr>
            </a:p>
          </p:txBody>
        </p:sp>
        <p:sp>
          <p:nvSpPr>
            <p:cNvPr id="98" name="テキスト ボックス 97">
              <a:extLst>
                <a:ext uri="{FF2B5EF4-FFF2-40B4-BE49-F238E27FC236}">
                  <a16:creationId xmlns:a16="http://schemas.microsoft.com/office/drawing/2014/main" id="{4412A450-5DE1-72CB-116F-11730C602012}"/>
                </a:ext>
              </a:extLst>
            </p:cNvPr>
            <p:cNvSpPr txBox="1"/>
            <p:nvPr/>
          </p:nvSpPr>
          <p:spPr>
            <a:xfrm>
              <a:off x="5140532" y="4819810"/>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2,471(20%)</a:t>
              </a:r>
              <a:endParaRPr lang="ja-JP" altLang="en-US" sz="450" b="1" dirty="0">
                <a:solidFill>
                  <a:prstClr val="black"/>
                </a:solidFill>
                <a:latin typeface="ＭＳ Ｐゴシック"/>
              </a:endParaRPr>
            </a:p>
          </p:txBody>
        </p:sp>
        <p:sp>
          <p:nvSpPr>
            <p:cNvPr id="99" name="テキスト ボックス 98">
              <a:extLst>
                <a:ext uri="{FF2B5EF4-FFF2-40B4-BE49-F238E27FC236}">
                  <a16:creationId xmlns:a16="http://schemas.microsoft.com/office/drawing/2014/main" id="{D87D4A3B-43D5-8D8D-76E1-85CC70529947}"/>
                </a:ext>
              </a:extLst>
            </p:cNvPr>
            <p:cNvSpPr txBox="1"/>
            <p:nvPr/>
          </p:nvSpPr>
          <p:spPr>
            <a:xfrm>
              <a:off x="5140532" y="5205567"/>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1,943(16%)</a:t>
              </a:r>
              <a:endParaRPr lang="ja-JP" altLang="en-US" sz="450" b="1" dirty="0">
                <a:solidFill>
                  <a:prstClr val="black"/>
                </a:solidFill>
                <a:latin typeface="ＭＳ Ｐゴシック"/>
              </a:endParaRPr>
            </a:p>
          </p:txBody>
        </p:sp>
        <p:sp>
          <p:nvSpPr>
            <p:cNvPr id="100" name="テキスト ボックス 99">
              <a:extLst>
                <a:ext uri="{FF2B5EF4-FFF2-40B4-BE49-F238E27FC236}">
                  <a16:creationId xmlns:a16="http://schemas.microsoft.com/office/drawing/2014/main" id="{A64356B2-B3CD-F83E-1E77-44E34AD58FC3}"/>
                </a:ext>
              </a:extLst>
            </p:cNvPr>
            <p:cNvSpPr txBox="1"/>
            <p:nvPr/>
          </p:nvSpPr>
          <p:spPr>
            <a:xfrm>
              <a:off x="6201024" y="3508236"/>
              <a:ext cx="64932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a:t>
              </a:r>
              <a:r>
                <a:rPr lang="ja-JP" altLang="en-US" sz="450" b="1" dirty="0">
                  <a:solidFill>
                    <a:prstClr val="black"/>
                  </a:solidFill>
                  <a:latin typeface="ＭＳ Ｐゴシック"/>
                </a:rPr>
                <a:t>億</a:t>
              </a:r>
              <a:r>
                <a:rPr lang="en-US" altLang="ja-JP" sz="450" b="1" dirty="0">
                  <a:solidFill>
                    <a:prstClr val="black"/>
                  </a:solidFill>
                  <a:latin typeface="ＭＳ Ｐゴシック"/>
                </a:rPr>
                <a:t>1,092</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101" name="テキスト ボックス 100">
              <a:extLst>
                <a:ext uri="{FF2B5EF4-FFF2-40B4-BE49-F238E27FC236}">
                  <a16:creationId xmlns:a16="http://schemas.microsoft.com/office/drawing/2014/main" id="{B0580CC3-8E6B-FAD4-E412-0D62ED0B263A}"/>
                </a:ext>
              </a:extLst>
            </p:cNvPr>
            <p:cNvSpPr txBox="1"/>
            <p:nvPr/>
          </p:nvSpPr>
          <p:spPr>
            <a:xfrm>
              <a:off x="6007238" y="377826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2,239(20%)</a:t>
              </a:r>
              <a:endParaRPr lang="ja-JP" altLang="en-US" sz="450" b="1" dirty="0">
                <a:solidFill>
                  <a:prstClr val="black"/>
                </a:solidFill>
                <a:latin typeface="ＭＳ Ｐゴシック"/>
              </a:endParaRPr>
            </a:p>
          </p:txBody>
        </p:sp>
        <p:sp>
          <p:nvSpPr>
            <p:cNvPr id="102" name="テキスト ボックス 101">
              <a:extLst>
                <a:ext uri="{FF2B5EF4-FFF2-40B4-BE49-F238E27FC236}">
                  <a16:creationId xmlns:a16="http://schemas.microsoft.com/office/drawing/2014/main" id="{0D6892DE-C9A0-13E6-891A-CA61E057CBFE}"/>
                </a:ext>
              </a:extLst>
            </p:cNvPr>
            <p:cNvSpPr txBox="1"/>
            <p:nvPr/>
          </p:nvSpPr>
          <p:spPr>
            <a:xfrm>
              <a:off x="6007238" y="4028183"/>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1,681(15%)</a:t>
              </a:r>
              <a:endParaRPr lang="ja-JP" altLang="en-US" sz="450" b="1" dirty="0">
                <a:solidFill>
                  <a:prstClr val="black"/>
                </a:solidFill>
                <a:latin typeface="ＭＳ Ｐゴシック"/>
              </a:endParaRPr>
            </a:p>
          </p:txBody>
        </p:sp>
        <p:sp>
          <p:nvSpPr>
            <p:cNvPr id="103" name="テキスト ボックス 102">
              <a:extLst>
                <a:ext uri="{FF2B5EF4-FFF2-40B4-BE49-F238E27FC236}">
                  <a16:creationId xmlns:a16="http://schemas.microsoft.com/office/drawing/2014/main" id="{608B5665-597B-3808-EC61-98A89E7CD7B2}"/>
                </a:ext>
              </a:extLst>
            </p:cNvPr>
            <p:cNvSpPr txBox="1"/>
            <p:nvPr/>
          </p:nvSpPr>
          <p:spPr>
            <a:xfrm>
              <a:off x="6007238" y="4356901"/>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3,387(31%)</a:t>
              </a:r>
              <a:endParaRPr lang="ja-JP" altLang="en-US" sz="450" b="1" dirty="0">
                <a:solidFill>
                  <a:prstClr val="black"/>
                </a:solidFill>
                <a:latin typeface="ＭＳ Ｐゴシック"/>
              </a:endParaRPr>
            </a:p>
          </p:txBody>
        </p:sp>
        <p:sp>
          <p:nvSpPr>
            <p:cNvPr id="104" name="テキスト ボックス 103">
              <a:extLst>
                <a:ext uri="{FF2B5EF4-FFF2-40B4-BE49-F238E27FC236}">
                  <a16:creationId xmlns:a16="http://schemas.microsoft.com/office/drawing/2014/main" id="{1439BF0E-624F-D87E-696A-FC3143E2667B}"/>
                </a:ext>
              </a:extLst>
            </p:cNvPr>
            <p:cNvSpPr txBox="1"/>
            <p:nvPr/>
          </p:nvSpPr>
          <p:spPr>
            <a:xfrm>
              <a:off x="6007238" y="4819810"/>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2,155(19%)</a:t>
              </a:r>
              <a:endParaRPr lang="ja-JP" altLang="en-US" sz="450" b="1" dirty="0">
                <a:solidFill>
                  <a:prstClr val="black"/>
                </a:solidFill>
                <a:latin typeface="ＭＳ Ｐゴシック"/>
              </a:endParaRPr>
            </a:p>
          </p:txBody>
        </p:sp>
        <p:sp>
          <p:nvSpPr>
            <p:cNvPr id="105" name="テキスト ボックス 104">
              <a:extLst>
                <a:ext uri="{FF2B5EF4-FFF2-40B4-BE49-F238E27FC236}">
                  <a16:creationId xmlns:a16="http://schemas.microsoft.com/office/drawing/2014/main" id="{5BC4CEE6-364E-3DA4-BE6D-382E6CC54D0D}"/>
                </a:ext>
              </a:extLst>
            </p:cNvPr>
            <p:cNvSpPr txBox="1"/>
            <p:nvPr/>
          </p:nvSpPr>
          <p:spPr>
            <a:xfrm>
              <a:off x="6007238" y="5205567"/>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1,629(15%)</a:t>
              </a:r>
              <a:endParaRPr lang="ja-JP" altLang="en-US" sz="450" b="1" dirty="0">
                <a:solidFill>
                  <a:prstClr val="black"/>
                </a:solidFill>
                <a:latin typeface="ＭＳ Ｐゴシック"/>
              </a:endParaRPr>
            </a:p>
          </p:txBody>
        </p:sp>
        <p:sp>
          <p:nvSpPr>
            <p:cNvPr id="106" name="テキスト ボックス 105">
              <a:extLst>
                <a:ext uri="{FF2B5EF4-FFF2-40B4-BE49-F238E27FC236}">
                  <a16:creationId xmlns:a16="http://schemas.microsoft.com/office/drawing/2014/main" id="{6F8796EF-E0B9-328C-EFC6-92FF160DA104}"/>
                </a:ext>
              </a:extLst>
            </p:cNvPr>
            <p:cNvSpPr txBox="1"/>
            <p:nvPr/>
          </p:nvSpPr>
          <p:spPr>
            <a:xfrm>
              <a:off x="7067731" y="3546811"/>
              <a:ext cx="75801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a:t>
              </a:r>
              <a:r>
                <a:rPr lang="ja-JP" altLang="en-US" sz="450" b="1" dirty="0">
                  <a:solidFill>
                    <a:prstClr val="black"/>
                  </a:solidFill>
                  <a:latin typeface="ＭＳ Ｐゴシック"/>
                </a:rPr>
                <a:t>億</a:t>
              </a:r>
              <a:r>
                <a:rPr lang="en-US" altLang="ja-JP" sz="450" b="1" dirty="0">
                  <a:solidFill>
                    <a:prstClr val="black"/>
                  </a:solidFill>
                  <a:latin typeface="ＭＳ Ｐゴシック"/>
                </a:rPr>
                <a:t>0,192</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107" name="テキスト ボックス 106">
              <a:extLst>
                <a:ext uri="{FF2B5EF4-FFF2-40B4-BE49-F238E27FC236}">
                  <a16:creationId xmlns:a16="http://schemas.microsoft.com/office/drawing/2014/main" id="{BEACC277-4FB2-EDF0-85D1-340C45792798}"/>
                </a:ext>
              </a:extLst>
            </p:cNvPr>
            <p:cNvSpPr txBox="1"/>
            <p:nvPr/>
          </p:nvSpPr>
          <p:spPr>
            <a:xfrm>
              <a:off x="7079417" y="377826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　</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2,417(24%)</a:t>
              </a:r>
              <a:endParaRPr lang="ja-JP" altLang="en-US" sz="450" b="1" dirty="0">
                <a:solidFill>
                  <a:prstClr val="black"/>
                </a:solidFill>
                <a:latin typeface="ＭＳ Ｐゴシック"/>
              </a:endParaRPr>
            </a:p>
          </p:txBody>
        </p:sp>
        <p:sp>
          <p:nvSpPr>
            <p:cNvPr id="108" name="テキスト ボックス 107">
              <a:extLst>
                <a:ext uri="{FF2B5EF4-FFF2-40B4-BE49-F238E27FC236}">
                  <a16:creationId xmlns:a16="http://schemas.microsoft.com/office/drawing/2014/main" id="{43E9F59F-E465-A35F-741F-25B98DE45BC2}"/>
                </a:ext>
              </a:extLst>
            </p:cNvPr>
            <p:cNvSpPr txBox="1"/>
            <p:nvPr/>
          </p:nvSpPr>
          <p:spPr>
            <a:xfrm>
              <a:off x="6915217" y="4028183"/>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1,424(14%)</a:t>
              </a:r>
              <a:endParaRPr lang="ja-JP" altLang="en-US" sz="450" b="1" dirty="0">
                <a:solidFill>
                  <a:prstClr val="black"/>
                </a:solidFill>
                <a:latin typeface="ＭＳ Ｐゴシック"/>
              </a:endParaRPr>
            </a:p>
          </p:txBody>
        </p:sp>
        <p:sp>
          <p:nvSpPr>
            <p:cNvPr id="109" name="テキスト ボックス 108">
              <a:extLst>
                <a:ext uri="{FF2B5EF4-FFF2-40B4-BE49-F238E27FC236}">
                  <a16:creationId xmlns:a16="http://schemas.microsoft.com/office/drawing/2014/main" id="{6047AFEA-9784-BBD0-0A7A-993CF7B0CAAB}"/>
                </a:ext>
              </a:extLst>
            </p:cNvPr>
            <p:cNvSpPr txBox="1"/>
            <p:nvPr/>
          </p:nvSpPr>
          <p:spPr>
            <a:xfrm>
              <a:off x="6915217" y="4356901"/>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2,969(29%)</a:t>
              </a:r>
              <a:endParaRPr lang="ja-JP" altLang="en-US" sz="450" b="1" dirty="0">
                <a:solidFill>
                  <a:prstClr val="black"/>
                </a:solidFill>
                <a:latin typeface="ＭＳ Ｐゴシック"/>
              </a:endParaRPr>
            </a:p>
          </p:txBody>
        </p:sp>
        <p:sp>
          <p:nvSpPr>
            <p:cNvPr id="110" name="テキスト ボックス 109">
              <a:extLst>
                <a:ext uri="{FF2B5EF4-FFF2-40B4-BE49-F238E27FC236}">
                  <a16:creationId xmlns:a16="http://schemas.microsoft.com/office/drawing/2014/main" id="{F88BFCF0-0B67-1515-75B1-422792A016EC}"/>
                </a:ext>
              </a:extLst>
            </p:cNvPr>
            <p:cNvSpPr txBox="1"/>
            <p:nvPr/>
          </p:nvSpPr>
          <p:spPr>
            <a:xfrm>
              <a:off x="6915217" y="4819810"/>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1,904(19%)</a:t>
              </a:r>
              <a:endParaRPr lang="ja-JP" altLang="en-US" sz="450" b="1" dirty="0">
                <a:solidFill>
                  <a:prstClr val="black"/>
                </a:solidFill>
                <a:latin typeface="ＭＳ Ｐゴシック"/>
              </a:endParaRPr>
            </a:p>
          </p:txBody>
        </p:sp>
        <p:sp>
          <p:nvSpPr>
            <p:cNvPr id="111" name="テキスト ボックス 110">
              <a:extLst>
                <a:ext uri="{FF2B5EF4-FFF2-40B4-BE49-F238E27FC236}">
                  <a16:creationId xmlns:a16="http://schemas.microsoft.com/office/drawing/2014/main" id="{2FE43821-DF10-3748-6198-932C7C58F062}"/>
                </a:ext>
              </a:extLst>
            </p:cNvPr>
            <p:cNvSpPr txBox="1"/>
            <p:nvPr/>
          </p:nvSpPr>
          <p:spPr>
            <a:xfrm>
              <a:off x="6915217" y="5205567"/>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1,479(15%)</a:t>
              </a:r>
              <a:endParaRPr lang="ja-JP" altLang="en-US" sz="450" b="1" dirty="0">
                <a:solidFill>
                  <a:prstClr val="black"/>
                </a:solidFill>
                <a:latin typeface="ＭＳ Ｐゴシック"/>
              </a:endParaRPr>
            </a:p>
          </p:txBody>
        </p:sp>
        <p:sp>
          <p:nvSpPr>
            <p:cNvPr id="112" name="テキスト ボックス 111">
              <a:extLst>
                <a:ext uri="{FF2B5EF4-FFF2-40B4-BE49-F238E27FC236}">
                  <a16:creationId xmlns:a16="http://schemas.microsoft.com/office/drawing/2014/main" id="{2B30C3FF-E643-BD8A-50D2-494F041408D3}"/>
                </a:ext>
              </a:extLst>
            </p:cNvPr>
            <p:cNvSpPr txBox="1"/>
            <p:nvPr/>
          </p:nvSpPr>
          <p:spPr>
            <a:xfrm>
              <a:off x="7934438" y="3546811"/>
              <a:ext cx="758016"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総人口</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  9,284</a:t>
              </a:r>
              <a:r>
                <a:rPr lang="ja-JP" altLang="en-US" sz="450" b="1" dirty="0">
                  <a:solidFill>
                    <a:prstClr val="black"/>
                  </a:solidFill>
                  <a:latin typeface="ＭＳ Ｐゴシック"/>
                </a:rPr>
                <a:t>万人</a:t>
              </a:r>
              <a:endParaRPr lang="en-US" altLang="ja-JP" sz="450" b="1" dirty="0">
                <a:solidFill>
                  <a:prstClr val="black"/>
                </a:solidFill>
                <a:latin typeface="ＭＳ Ｐゴシック"/>
              </a:endParaRPr>
            </a:p>
          </p:txBody>
        </p:sp>
        <p:sp>
          <p:nvSpPr>
            <p:cNvPr id="113" name="テキスト ボックス 112">
              <a:extLst>
                <a:ext uri="{FF2B5EF4-FFF2-40B4-BE49-F238E27FC236}">
                  <a16:creationId xmlns:a16="http://schemas.microsoft.com/office/drawing/2014/main" id="{20C690ED-3733-3579-A1C8-15BD59512B71}"/>
                </a:ext>
              </a:extLst>
            </p:cNvPr>
            <p:cNvSpPr txBox="1"/>
            <p:nvPr/>
          </p:nvSpPr>
          <p:spPr>
            <a:xfrm>
              <a:off x="7781923" y="3778265"/>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75</a:t>
              </a:r>
              <a:r>
                <a:rPr lang="ja-JP" altLang="en-US" sz="450" b="1" dirty="0">
                  <a:solidFill>
                    <a:prstClr val="black"/>
                  </a:solidFill>
                  <a:latin typeface="ＭＳ Ｐゴシック"/>
                </a:rPr>
                <a:t>歳～　</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2,387(26%)</a:t>
              </a:r>
              <a:endParaRPr lang="ja-JP" altLang="en-US" sz="450" b="1" dirty="0">
                <a:solidFill>
                  <a:prstClr val="black"/>
                </a:solidFill>
                <a:latin typeface="ＭＳ Ｐゴシック"/>
              </a:endParaRPr>
            </a:p>
          </p:txBody>
        </p:sp>
        <p:sp>
          <p:nvSpPr>
            <p:cNvPr id="114" name="テキスト ボックス 113">
              <a:extLst>
                <a:ext uri="{FF2B5EF4-FFF2-40B4-BE49-F238E27FC236}">
                  <a16:creationId xmlns:a16="http://schemas.microsoft.com/office/drawing/2014/main" id="{A4CF3E49-259F-6AF0-0E17-8FC7F98BEE60}"/>
                </a:ext>
              </a:extLst>
            </p:cNvPr>
            <p:cNvSpPr txBox="1"/>
            <p:nvPr/>
          </p:nvSpPr>
          <p:spPr>
            <a:xfrm>
              <a:off x="7781923" y="4028183"/>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65</a:t>
              </a:r>
              <a:r>
                <a:rPr lang="ja-JP" altLang="en-US" sz="450" b="1" dirty="0">
                  <a:solidFill>
                    <a:prstClr val="black"/>
                  </a:solidFill>
                  <a:latin typeface="ＭＳ Ｐゴシック"/>
                </a:rPr>
                <a:t>～</a:t>
              </a:r>
              <a:r>
                <a:rPr lang="en-US" altLang="ja-JP" sz="450" b="1" dirty="0">
                  <a:solidFill>
                    <a:prstClr val="black"/>
                  </a:solidFill>
                  <a:latin typeface="ＭＳ Ｐゴシック"/>
                </a:rPr>
                <a:t>74</a:t>
              </a:r>
              <a:r>
                <a:rPr lang="ja-JP" altLang="en-US" sz="450" b="1" dirty="0">
                  <a:solidFill>
                    <a:prstClr val="black"/>
                  </a:solidFill>
                  <a:latin typeface="ＭＳ Ｐゴシック"/>
                </a:rPr>
                <a:t>歳　</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1,154(12%)</a:t>
              </a:r>
              <a:endParaRPr lang="ja-JP" altLang="en-US" sz="450" b="1" dirty="0">
                <a:solidFill>
                  <a:prstClr val="black"/>
                </a:solidFill>
                <a:latin typeface="ＭＳ Ｐゴシック"/>
              </a:endParaRPr>
            </a:p>
          </p:txBody>
        </p:sp>
        <p:sp>
          <p:nvSpPr>
            <p:cNvPr id="115" name="テキスト ボックス 114">
              <a:extLst>
                <a:ext uri="{FF2B5EF4-FFF2-40B4-BE49-F238E27FC236}">
                  <a16:creationId xmlns:a16="http://schemas.microsoft.com/office/drawing/2014/main" id="{BEAF2072-D061-DE96-2579-C3D5707B17CD}"/>
                </a:ext>
              </a:extLst>
            </p:cNvPr>
            <p:cNvSpPr txBox="1"/>
            <p:nvPr/>
          </p:nvSpPr>
          <p:spPr>
            <a:xfrm>
              <a:off x="7781923" y="4356901"/>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40</a:t>
              </a:r>
              <a:r>
                <a:rPr lang="ja-JP" altLang="en-US" sz="450" b="1" dirty="0">
                  <a:solidFill>
                    <a:prstClr val="black"/>
                  </a:solidFill>
                  <a:latin typeface="ＭＳ Ｐゴシック"/>
                </a:rPr>
                <a:t>～</a:t>
              </a:r>
              <a:r>
                <a:rPr lang="en-US" altLang="ja-JP" sz="450" b="1" dirty="0">
                  <a:solidFill>
                    <a:prstClr val="black"/>
                  </a:solidFill>
                  <a:latin typeface="ＭＳ Ｐゴシック"/>
                </a:rPr>
                <a:t>64</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2,731(29%)</a:t>
              </a:r>
              <a:endParaRPr lang="ja-JP" altLang="en-US" sz="450" b="1" dirty="0">
                <a:solidFill>
                  <a:prstClr val="black"/>
                </a:solidFill>
                <a:latin typeface="ＭＳ Ｐゴシック"/>
              </a:endParaRPr>
            </a:p>
          </p:txBody>
        </p:sp>
        <p:sp>
          <p:nvSpPr>
            <p:cNvPr id="116" name="テキスト ボックス 115">
              <a:extLst>
                <a:ext uri="{FF2B5EF4-FFF2-40B4-BE49-F238E27FC236}">
                  <a16:creationId xmlns:a16="http://schemas.microsoft.com/office/drawing/2014/main" id="{7B9ADF62-D8C8-C20A-9928-D6CC5E2E3F2C}"/>
                </a:ext>
              </a:extLst>
            </p:cNvPr>
            <p:cNvSpPr txBox="1"/>
            <p:nvPr/>
          </p:nvSpPr>
          <p:spPr>
            <a:xfrm>
              <a:off x="7781923" y="4819810"/>
              <a:ext cx="581244" cy="162701"/>
            </a:xfrm>
            <a:prstGeom prst="rect">
              <a:avLst/>
            </a:prstGeom>
            <a:noFill/>
          </p:spPr>
          <p:txBody>
            <a:bodyPr wrap="square" rtlCol="0">
              <a:spAutoFit/>
            </a:bodyPr>
            <a:lstStyle/>
            <a:p>
              <a:pPr defTabSz="305951"/>
              <a:r>
                <a:rPr lang="en-US" altLang="ja-JP" sz="450" b="1" dirty="0">
                  <a:solidFill>
                    <a:prstClr val="black"/>
                  </a:solidFill>
                  <a:latin typeface="ＭＳ Ｐゴシック"/>
                </a:rPr>
                <a:t>20</a:t>
              </a:r>
              <a:r>
                <a:rPr lang="ja-JP" altLang="en-US" sz="450" b="1" dirty="0">
                  <a:solidFill>
                    <a:prstClr val="black"/>
                  </a:solidFill>
                  <a:latin typeface="ＭＳ Ｐゴシック"/>
                </a:rPr>
                <a:t>～</a:t>
              </a:r>
              <a:r>
                <a:rPr lang="en-US" altLang="ja-JP" sz="450" b="1" dirty="0">
                  <a:solidFill>
                    <a:prstClr val="black"/>
                  </a:solidFill>
                  <a:latin typeface="ＭＳ Ｐゴシック"/>
                </a:rPr>
                <a:t>39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1,700(18%)</a:t>
              </a:r>
              <a:endParaRPr lang="ja-JP" altLang="en-US" sz="450" b="1" dirty="0">
                <a:solidFill>
                  <a:prstClr val="black"/>
                </a:solidFill>
                <a:latin typeface="ＭＳ Ｐゴシック"/>
              </a:endParaRPr>
            </a:p>
          </p:txBody>
        </p:sp>
        <p:sp>
          <p:nvSpPr>
            <p:cNvPr id="117" name="テキスト ボックス 116">
              <a:extLst>
                <a:ext uri="{FF2B5EF4-FFF2-40B4-BE49-F238E27FC236}">
                  <a16:creationId xmlns:a16="http://schemas.microsoft.com/office/drawing/2014/main" id="{3C2B39F9-1E92-D3D0-AB20-F62C55BD0CD9}"/>
                </a:ext>
              </a:extLst>
            </p:cNvPr>
            <p:cNvSpPr txBox="1"/>
            <p:nvPr/>
          </p:nvSpPr>
          <p:spPr>
            <a:xfrm>
              <a:off x="7781923" y="5205567"/>
              <a:ext cx="581244" cy="162701"/>
            </a:xfrm>
            <a:prstGeom prst="rect">
              <a:avLst/>
            </a:prstGeom>
            <a:noFill/>
          </p:spPr>
          <p:txBody>
            <a:bodyPr wrap="square" rtlCol="0">
              <a:spAutoFit/>
            </a:bodyPr>
            <a:lstStyle/>
            <a:p>
              <a:pPr defTabSz="305951"/>
              <a:r>
                <a:rPr lang="ja-JP" altLang="en-US" sz="450" b="1" dirty="0">
                  <a:solidFill>
                    <a:prstClr val="black"/>
                  </a:solidFill>
                  <a:latin typeface="ＭＳ Ｐゴシック"/>
                </a:rPr>
                <a:t>～</a:t>
              </a:r>
              <a:r>
                <a:rPr lang="en-US" altLang="ja-JP" sz="450" b="1" dirty="0">
                  <a:solidFill>
                    <a:prstClr val="black"/>
                  </a:solidFill>
                  <a:latin typeface="ＭＳ Ｐゴシック"/>
                </a:rPr>
                <a:t>19</a:t>
              </a:r>
              <a:r>
                <a:rPr lang="ja-JP" altLang="en-US" sz="450" b="1" dirty="0">
                  <a:solidFill>
                    <a:prstClr val="black"/>
                  </a:solidFill>
                  <a:latin typeface="ＭＳ Ｐゴシック"/>
                </a:rPr>
                <a:t>歳</a:t>
              </a:r>
              <a:endParaRPr lang="en-US" altLang="ja-JP" sz="450" b="1" dirty="0">
                <a:solidFill>
                  <a:prstClr val="black"/>
                </a:solidFill>
                <a:latin typeface="ＭＳ Ｐゴシック"/>
              </a:endParaRPr>
            </a:p>
            <a:p>
              <a:pPr defTabSz="305951"/>
              <a:r>
                <a:rPr lang="ja-JP" altLang="en-US" sz="450" b="1" dirty="0">
                  <a:solidFill>
                    <a:prstClr val="black"/>
                  </a:solidFill>
                  <a:latin typeface="ＭＳ Ｐゴシック"/>
                </a:rPr>
                <a:t>　</a:t>
              </a:r>
              <a:r>
                <a:rPr lang="en-US" altLang="ja-JP" sz="450" b="1" dirty="0">
                  <a:solidFill>
                    <a:prstClr val="black"/>
                  </a:solidFill>
                  <a:latin typeface="ＭＳ Ｐゴシック"/>
                </a:rPr>
                <a:t>1,313(14%)</a:t>
              </a:r>
              <a:endParaRPr lang="ja-JP" altLang="en-US" sz="450" b="1" dirty="0">
                <a:solidFill>
                  <a:prstClr val="black"/>
                </a:solidFill>
                <a:latin typeface="ＭＳ Ｐゴシック"/>
              </a:endParaRPr>
            </a:p>
          </p:txBody>
        </p:sp>
      </p:grpSp>
      <p:sp>
        <p:nvSpPr>
          <p:cNvPr id="154" name="スライド番号プレースホルダー 3">
            <a:extLst>
              <a:ext uri="{FF2B5EF4-FFF2-40B4-BE49-F238E27FC236}">
                <a16:creationId xmlns:a16="http://schemas.microsoft.com/office/drawing/2014/main" id="{DEF75E2C-8BF8-1BEA-66F1-8902C2D68CCA}"/>
              </a:ext>
            </a:extLst>
          </p:cNvPr>
          <p:cNvSpPr>
            <a:spLocks noGrp="1"/>
          </p:cNvSpPr>
          <p:nvPr>
            <p:ph type="sldNum" sz="quarter" idx="12"/>
          </p:nvPr>
        </p:nvSpPr>
        <p:spPr>
          <a:xfrm>
            <a:off x="7927994" y="5092993"/>
            <a:ext cx="1543050" cy="205383"/>
          </a:xfrm>
        </p:spPr>
        <p:txBody>
          <a:bodyPr/>
          <a:lstStyle/>
          <a:p>
            <a:fld id="{EF68C8C5-CC08-4957-AB05-B586DD10F994}" type="slidenum">
              <a:rPr kumimoji="1" lang="ja-JP" altLang="en-US" smtClean="0">
                <a:solidFill>
                  <a:schemeClr val="bg2">
                    <a:lumMod val="25000"/>
                  </a:schemeClr>
                </a:solidFill>
              </a:rPr>
              <a:t>3</a:t>
            </a:fld>
            <a:endParaRPr kumimoji="1" lang="ja-JP" altLang="en-US" dirty="0">
              <a:solidFill>
                <a:schemeClr val="bg2">
                  <a:lumMod val="25000"/>
                </a:schemeClr>
              </a:solidFill>
            </a:endParaRPr>
          </a:p>
        </p:txBody>
      </p:sp>
    </p:spTree>
    <p:extLst>
      <p:ext uri="{BB962C8B-B14F-4D97-AF65-F5344CB8AC3E}">
        <p14:creationId xmlns:p14="http://schemas.microsoft.com/office/powerpoint/2010/main" val="248584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73713" y="1"/>
            <a:ext cx="8982771" cy="826759"/>
          </a:xfrm>
          <a:prstGeom prst="rect">
            <a:avLst/>
          </a:prstGeom>
        </p:spPr>
      </p:pic>
      <p:sp>
        <p:nvSpPr>
          <p:cNvPr id="3" name="object 3"/>
          <p:cNvSpPr txBox="1"/>
          <p:nvPr/>
        </p:nvSpPr>
        <p:spPr>
          <a:xfrm>
            <a:off x="3149190" y="1767994"/>
            <a:ext cx="6188323" cy="208810"/>
          </a:xfrm>
          <a:prstGeom prst="rect">
            <a:avLst/>
          </a:prstGeom>
        </p:spPr>
        <p:txBody>
          <a:bodyPr vert="horz" wrap="square" lIns="0" tIns="13243" rIns="0" bIns="0" rtlCol="0">
            <a:spAutoFit/>
          </a:bodyPr>
          <a:lstStyle/>
          <a:p>
            <a:pPr marL="11516">
              <a:spcBef>
                <a:spcPts val="103"/>
              </a:spcBef>
              <a:tabLst>
                <a:tab pos="4487350" algn="l"/>
              </a:tabLst>
            </a:pPr>
            <a:r>
              <a:rPr sz="1270" b="1" dirty="0">
                <a:latin typeface="メイリオ"/>
                <a:cs typeface="メイリオ"/>
              </a:rPr>
              <a:t>年齢階級別の要介護認定</a:t>
            </a:r>
            <a:r>
              <a:rPr sz="1270" b="1" spc="-45" dirty="0">
                <a:latin typeface="メイリオ"/>
                <a:cs typeface="メイリオ"/>
              </a:rPr>
              <a:t>率</a:t>
            </a:r>
            <a:r>
              <a:rPr sz="1270" b="1" dirty="0">
                <a:latin typeface="メイリオ"/>
                <a:cs typeface="メイリオ"/>
              </a:rPr>
              <a:t>	85歳以上の人口の推</a:t>
            </a:r>
            <a:r>
              <a:rPr sz="1270" b="1" spc="-45" dirty="0">
                <a:latin typeface="メイリオ"/>
                <a:cs typeface="メイリオ"/>
              </a:rPr>
              <a:t>移</a:t>
            </a:r>
            <a:endParaRPr sz="1270">
              <a:latin typeface="メイリオ"/>
              <a:cs typeface="メイリオ"/>
            </a:endParaRPr>
          </a:p>
        </p:txBody>
      </p:sp>
      <p:grpSp>
        <p:nvGrpSpPr>
          <p:cNvPr id="4" name="object 4"/>
          <p:cNvGrpSpPr/>
          <p:nvPr/>
        </p:nvGrpSpPr>
        <p:grpSpPr>
          <a:xfrm>
            <a:off x="2553575" y="2477402"/>
            <a:ext cx="3425545" cy="3185429"/>
            <a:chOff x="970292" y="2455164"/>
            <a:chExt cx="3777615" cy="3512820"/>
          </a:xfrm>
        </p:grpSpPr>
        <p:sp>
          <p:nvSpPr>
            <p:cNvPr id="5" name="object 5"/>
            <p:cNvSpPr/>
            <p:nvPr/>
          </p:nvSpPr>
          <p:spPr>
            <a:xfrm>
              <a:off x="975055" y="2607564"/>
              <a:ext cx="3768090" cy="2875915"/>
            </a:xfrm>
            <a:custGeom>
              <a:avLst/>
              <a:gdLst/>
              <a:ahLst/>
              <a:cxnLst/>
              <a:rect l="l" t="t" r="r" b="b"/>
              <a:pathLst>
                <a:path w="3768090" h="2875915">
                  <a:moveTo>
                    <a:pt x="0" y="2875788"/>
                  </a:moveTo>
                  <a:lnTo>
                    <a:pt x="1443532" y="2875788"/>
                  </a:lnTo>
                </a:path>
                <a:path w="3768090" h="2875915">
                  <a:moveTo>
                    <a:pt x="1694992" y="2875788"/>
                  </a:moveTo>
                  <a:lnTo>
                    <a:pt x="1998141" y="2875788"/>
                  </a:lnTo>
                </a:path>
                <a:path w="3768090" h="2875915">
                  <a:moveTo>
                    <a:pt x="0" y="2397252"/>
                  </a:moveTo>
                  <a:lnTo>
                    <a:pt x="2072944" y="2397252"/>
                  </a:lnTo>
                </a:path>
                <a:path w="3768090" h="2875915">
                  <a:moveTo>
                    <a:pt x="2322880" y="2397252"/>
                  </a:moveTo>
                  <a:lnTo>
                    <a:pt x="2700832" y="2397252"/>
                  </a:lnTo>
                </a:path>
                <a:path w="3768090" h="2875915">
                  <a:moveTo>
                    <a:pt x="2950768" y="2397252"/>
                  </a:moveTo>
                  <a:lnTo>
                    <a:pt x="3328720" y="2397252"/>
                  </a:lnTo>
                </a:path>
                <a:path w="3768090" h="2875915">
                  <a:moveTo>
                    <a:pt x="3578656" y="2397252"/>
                  </a:moveTo>
                  <a:lnTo>
                    <a:pt x="3767632" y="2397252"/>
                  </a:lnTo>
                </a:path>
                <a:path w="3768090" h="2875915">
                  <a:moveTo>
                    <a:pt x="2950768" y="1917192"/>
                  </a:moveTo>
                  <a:lnTo>
                    <a:pt x="3328720" y="1917192"/>
                  </a:lnTo>
                </a:path>
                <a:path w="3768090" h="2875915">
                  <a:moveTo>
                    <a:pt x="3578656" y="1917192"/>
                  </a:moveTo>
                  <a:lnTo>
                    <a:pt x="3767632" y="1917192"/>
                  </a:lnTo>
                </a:path>
                <a:path w="3768090" h="2875915">
                  <a:moveTo>
                    <a:pt x="0" y="1917192"/>
                  </a:moveTo>
                  <a:lnTo>
                    <a:pt x="2700832" y="1917192"/>
                  </a:lnTo>
                </a:path>
                <a:path w="3768090" h="2875915">
                  <a:moveTo>
                    <a:pt x="0" y="1438656"/>
                  </a:moveTo>
                  <a:lnTo>
                    <a:pt x="2700832" y="1438656"/>
                  </a:lnTo>
                </a:path>
                <a:path w="3768090" h="2875915">
                  <a:moveTo>
                    <a:pt x="2950768" y="1438656"/>
                  </a:moveTo>
                  <a:lnTo>
                    <a:pt x="3328720" y="1438656"/>
                  </a:lnTo>
                </a:path>
                <a:path w="3768090" h="2875915">
                  <a:moveTo>
                    <a:pt x="3578656" y="1438656"/>
                  </a:moveTo>
                  <a:lnTo>
                    <a:pt x="3767632" y="1438656"/>
                  </a:lnTo>
                </a:path>
                <a:path w="3768090" h="2875915">
                  <a:moveTo>
                    <a:pt x="0" y="958596"/>
                  </a:moveTo>
                  <a:lnTo>
                    <a:pt x="3328720" y="958596"/>
                  </a:lnTo>
                </a:path>
                <a:path w="3768090" h="2875915">
                  <a:moveTo>
                    <a:pt x="3578656" y="958596"/>
                  </a:moveTo>
                  <a:lnTo>
                    <a:pt x="3767632" y="958596"/>
                  </a:lnTo>
                </a:path>
                <a:path w="3768090" h="2875915">
                  <a:moveTo>
                    <a:pt x="0" y="480060"/>
                  </a:moveTo>
                  <a:lnTo>
                    <a:pt x="3328720" y="480060"/>
                  </a:lnTo>
                </a:path>
                <a:path w="3768090" h="2875915">
                  <a:moveTo>
                    <a:pt x="3578656" y="480060"/>
                  </a:moveTo>
                  <a:lnTo>
                    <a:pt x="3767632" y="480060"/>
                  </a:lnTo>
                </a:path>
                <a:path w="3768090" h="2875915">
                  <a:moveTo>
                    <a:pt x="0" y="0"/>
                  </a:moveTo>
                  <a:lnTo>
                    <a:pt x="3328720" y="0"/>
                  </a:lnTo>
                </a:path>
                <a:path w="3768090" h="2875915">
                  <a:moveTo>
                    <a:pt x="3578656" y="0"/>
                  </a:moveTo>
                  <a:lnTo>
                    <a:pt x="3767632" y="0"/>
                  </a:lnTo>
                </a:path>
              </a:pathLst>
            </a:custGeom>
            <a:ln w="9525">
              <a:solidFill>
                <a:srgbClr val="D9D9D9"/>
              </a:solidFill>
            </a:ln>
          </p:spPr>
          <p:txBody>
            <a:bodyPr wrap="square" lIns="0" tIns="0" rIns="0" bIns="0" rtlCol="0"/>
            <a:lstStyle/>
            <a:p>
              <a:endParaRPr sz="1632"/>
            </a:p>
          </p:txBody>
        </p:sp>
        <p:sp>
          <p:nvSpPr>
            <p:cNvPr id="6" name="object 6"/>
            <p:cNvSpPr/>
            <p:nvPr/>
          </p:nvSpPr>
          <p:spPr>
            <a:xfrm>
              <a:off x="1162812" y="2455163"/>
              <a:ext cx="3390900" cy="3508375"/>
            </a:xfrm>
            <a:custGeom>
              <a:avLst/>
              <a:gdLst/>
              <a:ahLst/>
              <a:cxnLst/>
              <a:rect l="l" t="t" r="r" b="b"/>
              <a:pathLst>
                <a:path w="3390900" h="3508375">
                  <a:moveTo>
                    <a:pt x="251460" y="3374136"/>
                  </a:moveTo>
                  <a:lnTo>
                    <a:pt x="0" y="3374136"/>
                  </a:lnTo>
                  <a:lnTo>
                    <a:pt x="0" y="3507956"/>
                  </a:lnTo>
                  <a:lnTo>
                    <a:pt x="251460" y="3507956"/>
                  </a:lnTo>
                  <a:lnTo>
                    <a:pt x="251460" y="3374136"/>
                  </a:lnTo>
                  <a:close/>
                </a:path>
                <a:path w="3390900" h="3508375">
                  <a:moveTo>
                    <a:pt x="879348" y="3235452"/>
                  </a:moveTo>
                  <a:lnTo>
                    <a:pt x="627888" y="3235452"/>
                  </a:lnTo>
                  <a:lnTo>
                    <a:pt x="627888" y="3507956"/>
                  </a:lnTo>
                  <a:lnTo>
                    <a:pt x="879348" y="3507956"/>
                  </a:lnTo>
                  <a:lnTo>
                    <a:pt x="879348" y="3235452"/>
                  </a:lnTo>
                  <a:close/>
                </a:path>
                <a:path w="3390900" h="3508375">
                  <a:moveTo>
                    <a:pt x="1507236" y="2935224"/>
                  </a:moveTo>
                  <a:lnTo>
                    <a:pt x="1255776" y="2935224"/>
                  </a:lnTo>
                  <a:lnTo>
                    <a:pt x="1255776" y="3507956"/>
                  </a:lnTo>
                  <a:lnTo>
                    <a:pt x="1507236" y="3507956"/>
                  </a:lnTo>
                  <a:lnTo>
                    <a:pt x="1507236" y="2935224"/>
                  </a:lnTo>
                  <a:close/>
                </a:path>
                <a:path w="3390900" h="3508375">
                  <a:moveTo>
                    <a:pt x="2135124" y="3057652"/>
                  </a:moveTo>
                  <a:lnTo>
                    <a:pt x="1885188" y="3057652"/>
                  </a:lnTo>
                  <a:lnTo>
                    <a:pt x="1885188" y="3507956"/>
                  </a:lnTo>
                  <a:lnTo>
                    <a:pt x="2135124" y="3507956"/>
                  </a:lnTo>
                  <a:lnTo>
                    <a:pt x="2135124" y="3057652"/>
                  </a:lnTo>
                  <a:close/>
                </a:path>
                <a:path w="3390900" h="3508375">
                  <a:moveTo>
                    <a:pt x="2135124" y="2290572"/>
                  </a:moveTo>
                  <a:lnTo>
                    <a:pt x="1885188" y="2290572"/>
                  </a:lnTo>
                  <a:lnTo>
                    <a:pt x="1885188" y="2888958"/>
                  </a:lnTo>
                  <a:lnTo>
                    <a:pt x="2135124" y="2888958"/>
                  </a:lnTo>
                  <a:lnTo>
                    <a:pt x="2135124" y="2290572"/>
                  </a:lnTo>
                  <a:close/>
                </a:path>
                <a:path w="3390900" h="3508375">
                  <a:moveTo>
                    <a:pt x="2763012" y="3057652"/>
                  </a:moveTo>
                  <a:lnTo>
                    <a:pt x="2513076" y="3057652"/>
                  </a:lnTo>
                  <a:lnTo>
                    <a:pt x="2513076" y="3507956"/>
                  </a:lnTo>
                  <a:lnTo>
                    <a:pt x="2763012" y="3507956"/>
                  </a:lnTo>
                  <a:lnTo>
                    <a:pt x="2763012" y="3057652"/>
                  </a:lnTo>
                  <a:close/>
                </a:path>
                <a:path w="3390900" h="3508375">
                  <a:moveTo>
                    <a:pt x="2763012" y="1237488"/>
                  </a:moveTo>
                  <a:lnTo>
                    <a:pt x="2513076" y="1237488"/>
                  </a:lnTo>
                  <a:lnTo>
                    <a:pt x="2513076" y="2888958"/>
                  </a:lnTo>
                  <a:lnTo>
                    <a:pt x="2763012" y="2888958"/>
                  </a:lnTo>
                  <a:lnTo>
                    <a:pt x="2763012" y="1237488"/>
                  </a:lnTo>
                  <a:close/>
                </a:path>
                <a:path w="3390900" h="3508375">
                  <a:moveTo>
                    <a:pt x="3390900" y="3057652"/>
                  </a:moveTo>
                  <a:lnTo>
                    <a:pt x="3140964" y="3057652"/>
                  </a:lnTo>
                  <a:lnTo>
                    <a:pt x="3140964" y="3507956"/>
                  </a:lnTo>
                  <a:lnTo>
                    <a:pt x="3390900" y="3507956"/>
                  </a:lnTo>
                  <a:lnTo>
                    <a:pt x="3390900" y="3057652"/>
                  </a:lnTo>
                  <a:close/>
                </a:path>
                <a:path w="3390900" h="3508375">
                  <a:moveTo>
                    <a:pt x="3390900" y="791146"/>
                  </a:moveTo>
                  <a:lnTo>
                    <a:pt x="3140964" y="791146"/>
                  </a:lnTo>
                  <a:lnTo>
                    <a:pt x="3140964" y="2888958"/>
                  </a:lnTo>
                  <a:lnTo>
                    <a:pt x="3390900" y="2888958"/>
                  </a:lnTo>
                  <a:lnTo>
                    <a:pt x="3390900" y="791146"/>
                  </a:lnTo>
                  <a:close/>
                </a:path>
                <a:path w="3390900" h="3508375">
                  <a:moveTo>
                    <a:pt x="3390900" y="0"/>
                  </a:moveTo>
                  <a:lnTo>
                    <a:pt x="3140964" y="0"/>
                  </a:lnTo>
                  <a:lnTo>
                    <a:pt x="3140964" y="739965"/>
                  </a:lnTo>
                  <a:lnTo>
                    <a:pt x="3390900" y="739965"/>
                  </a:lnTo>
                  <a:lnTo>
                    <a:pt x="3390900" y="0"/>
                  </a:lnTo>
                  <a:close/>
                </a:path>
              </a:pathLst>
            </a:custGeom>
            <a:solidFill>
              <a:srgbClr val="005CAE"/>
            </a:solidFill>
          </p:spPr>
          <p:txBody>
            <a:bodyPr wrap="square" lIns="0" tIns="0" rIns="0" bIns="0" rtlCol="0"/>
            <a:lstStyle/>
            <a:p>
              <a:endParaRPr sz="1632"/>
            </a:p>
          </p:txBody>
        </p:sp>
        <p:sp>
          <p:nvSpPr>
            <p:cNvPr id="7" name="object 7"/>
            <p:cNvSpPr/>
            <p:nvPr/>
          </p:nvSpPr>
          <p:spPr>
            <a:xfrm>
              <a:off x="975055" y="5963120"/>
              <a:ext cx="3768090" cy="0"/>
            </a:xfrm>
            <a:custGeom>
              <a:avLst/>
              <a:gdLst/>
              <a:ahLst/>
              <a:cxnLst/>
              <a:rect l="l" t="t" r="r" b="b"/>
              <a:pathLst>
                <a:path w="3768090">
                  <a:moveTo>
                    <a:pt x="0" y="0"/>
                  </a:moveTo>
                  <a:lnTo>
                    <a:pt x="3767632" y="0"/>
                  </a:lnTo>
                </a:path>
              </a:pathLst>
            </a:custGeom>
            <a:ln w="9525">
              <a:solidFill>
                <a:srgbClr val="D9D9D9"/>
              </a:solidFill>
            </a:ln>
          </p:spPr>
          <p:txBody>
            <a:bodyPr wrap="square" lIns="0" tIns="0" rIns="0" bIns="0" rtlCol="0"/>
            <a:lstStyle/>
            <a:p>
              <a:endParaRPr sz="1632"/>
            </a:p>
          </p:txBody>
        </p:sp>
        <p:sp>
          <p:nvSpPr>
            <p:cNvPr id="8" name="object 8"/>
            <p:cNvSpPr/>
            <p:nvPr/>
          </p:nvSpPr>
          <p:spPr>
            <a:xfrm>
              <a:off x="1221359" y="5530723"/>
              <a:ext cx="67945" cy="299085"/>
            </a:xfrm>
            <a:custGeom>
              <a:avLst/>
              <a:gdLst/>
              <a:ahLst/>
              <a:cxnLst/>
              <a:rect l="l" t="t" r="r" b="b"/>
              <a:pathLst>
                <a:path w="67944" h="299085">
                  <a:moveTo>
                    <a:pt x="67690" y="299084"/>
                  </a:moveTo>
                  <a:lnTo>
                    <a:pt x="57277" y="0"/>
                  </a:lnTo>
                  <a:lnTo>
                    <a:pt x="0" y="0"/>
                  </a:lnTo>
                </a:path>
              </a:pathLst>
            </a:custGeom>
            <a:ln w="9525">
              <a:solidFill>
                <a:srgbClr val="A6A6A6"/>
              </a:solidFill>
            </a:ln>
          </p:spPr>
          <p:txBody>
            <a:bodyPr wrap="square" lIns="0" tIns="0" rIns="0" bIns="0" rtlCol="0"/>
            <a:lstStyle/>
            <a:p>
              <a:endParaRPr sz="1632"/>
            </a:p>
          </p:txBody>
        </p:sp>
      </p:grpSp>
      <p:sp>
        <p:nvSpPr>
          <p:cNvPr id="9" name="object 9"/>
          <p:cNvSpPr/>
          <p:nvPr/>
        </p:nvSpPr>
        <p:spPr>
          <a:xfrm>
            <a:off x="2557894" y="2181661"/>
            <a:ext cx="3416908" cy="0"/>
          </a:xfrm>
          <a:custGeom>
            <a:avLst/>
            <a:gdLst/>
            <a:ahLst/>
            <a:cxnLst/>
            <a:rect l="l" t="t" r="r" b="b"/>
            <a:pathLst>
              <a:path w="3768090">
                <a:moveTo>
                  <a:pt x="0" y="0"/>
                </a:moveTo>
                <a:lnTo>
                  <a:pt x="3767632" y="0"/>
                </a:lnTo>
              </a:path>
            </a:pathLst>
          </a:custGeom>
          <a:ln w="9525">
            <a:solidFill>
              <a:srgbClr val="D9D9D9"/>
            </a:solidFill>
          </a:ln>
        </p:spPr>
        <p:txBody>
          <a:bodyPr wrap="square" lIns="0" tIns="0" rIns="0" bIns="0" rtlCol="0"/>
          <a:lstStyle/>
          <a:p>
            <a:endParaRPr sz="1632"/>
          </a:p>
        </p:txBody>
      </p:sp>
      <p:sp>
        <p:nvSpPr>
          <p:cNvPr id="10" name="object 10"/>
          <p:cNvSpPr txBox="1"/>
          <p:nvPr/>
        </p:nvSpPr>
        <p:spPr>
          <a:xfrm>
            <a:off x="3264699" y="5197223"/>
            <a:ext cx="295971" cy="137176"/>
          </a:xfrm>
          <a:prstGeom prst="rect">
            <a:avLst/>
          </a:prstGeom>
        </p:spPr>
        <p:txBody>
          <a:bodyPr vert="horz" wrap="square" lIns="0" tIns="11516" rIns="0" bIns="0" rtlCol="0">
            <a:spAutoFit/>
          </a:bodyPr>
          <a:lstStyle/>
          <a:p>
            <a:pPr marL="11516">
              <a:spcBef>
                <a:spcPts val="91"/>
              </a:spcBef>
            </a:pPr>
            <a:r>
              <a:rPr sz="816" spc="-18" dirty="0">
                <a:solidFill>
                  <a:srgbClr val="404040"/>
                </a:solidFill>
                <a:latin typeface="メイリオ"/>
                <a:cs typeface="メイリオ"/>
              </a:rPr>
              <a:t>5.7%</a:t>
            </a:r>
            <a:endParaRPr sz="816">
              <a:latin typeface="メイリオ"/>
              <a:cs typeface="メイリオ"/>
            </a:endParaRPr>
          </a:p>
        </p:txBody>
      </p:sp>
      <p:sp>
        <p:nvSpPr>
          <p:cNvPr id="11" name="object 11"/>
          <p:cNvSpPr txBox="1"/>
          <p:nvPr/>
        </p:nvSpPr>
        <p:spPr>
          <a:xfrm>
            <a:off x="3801248" y="4904247"/>
            <a:ext cx="361038" cy="137176"/>
          </a:xfrm>
          <a:prstGeom prst="rect">
            <a:avLst/>
          </a:prstGeom>
        </p:spPr>
        <p:txBody>
          <a:bodyPr vert="horz" wrap="square" lIns="0" tIns="11516" rIns="0" bIns="0" rtlCol="0">
            <a:spAutoFit/>
          </a:bodyPr>
          <a:lstStyle/>
          <a:p>
            <a:pPr marL="11516">
              <a:spcBef>
                <a:spcPts val="91"/>
              </a:spcBef>
            </a:pPr>
            <a:r>
              <a:rPr sz="816" spc="-9" dirty="0">
                <a:solidFill>
                  <a:srgbClr val="404040"/>
                </a:solidFill>
                <a:latin typeface="メイリオ"/>
                <a:cs typeface="メイリオ"/>
              </a:rPr>
              <a:t>11.9%</a:t>
            </a:r>
            <a:endParaRPr sz="816">
              <a:latin typeface="メイリオ"/>
              <a:cs typeface="メイリオ"/>
            </a:endParaRPr>
          </a:p>
        </p:txBody>
      </p:sp>
      <p:sp>
        <p:nvSpPr>
          <p:cNvPr id="12" name="object 12"/>
          <p:cNvSpPr txBox="1"/>
          <p:nvPr/>
        </p:nvSpPr>
        <p:spPr>
          <a:xfrm>
            <a:off x="4370617" y="4318824"/>
            <a:ext cx="361038" cy="137176"/>
          </a:xfrm>
          <a:prstGeom prst="rect">
            <a:avLst/>
          </a:prstGeom>
        </p:spPr>
        <p:txBody>
          <a:bodyPr vert="horz" wrap="square" lIns="0" tIns="11516" rIns="0" bIns="0" rtlCol="0">
            <a:spAutoFit/>
          </a:bodyPr>
          <a:lstStyle/>
          <a:p>
            <a:pPr marL="11516">
              <a:spcBef>
                <a:spcPts val="91"/>
              </a:spcBef>
            </a:pPr>
            <a:r>
              <a:rPr sz="816" spc="-9" dirty="0">
                <a:solidFill>
                  <a:srgbClr val="404040"/>
                </a:solidFill>
                <a:latin typeface="メイリオ"/>
                <a:cs typeface="メイリオ"/>
              </a:rPr>
              <a:t>25.4%</a:t>
            </a:r>
            <a:endParaRPr sz="816">
              <a:latin typeface="メイリオ"/>
              <a:cs typeface="メイリオ"/>
            </a:endParaRPr>
          </a:p>
        </p:txBody>
      </p:sp>
      <p:sp>
        <p:nvSpPr>
          <p:cNvPr id="13" name="object 13"/>
          <p:cNvSpPr txBox="1"/>
          <p:nvPr/>
        </p:nvSpPr>
        <p:spPr>
          <a:xfrm>
            <a:off x="4940217" y="3363587"/>
            <a:ext cx="361038" cy="137176"/>
          </a:xfrm>
          <a:prstGeom prst="rect">
            <a:avLst/>
          </a:prstGeom>
        </p:spPr>
        <p:txBody>
          <a:bodyPr vert="horz" wrap="square" lIns="0" tIns="11516" rIns="0" bIns="0" rtlCol="0">
            <a:spAutoFit/>
          </a:bodyPr>
          <a:lstStyle/>
          <a:p>
            <a:pPr marL="11516">
              <a:spcBef>
                <a:spcPts val="91"/>
              </a:spcBef>
            </a:pPr>
            <a:r>
              <a:rPr sz="816" spc="-9" dirty="0">
                <a:solidFill>
                  <a:srgbClr val="404040"/>
                </a:solidFill>
                <a:latin typeface="メイリオ"/>
                <a:cs typeface="メイリオ"/>
              </a:rPr>
              <a:t>47.4%</a:t>
            </a:r>
            <a:endParaRPr sz="816">
              <a:latin typeface="メイリオ"/>
              <a:cs typeface="メイリオ"/>
            </a:endParaRPr>
          </a:p>
        </p:txBody>
      </p:sp>
      <p:sp>
        <p:nvSpPr>
          <p:cNvPr id="14" name="object 14"/>
          <p:cNvSpPr txBox="1"/>
          <p:nvPr/>
        </p:nvSpPr>
        <p:spPr>
          <a:xfrm>
            <a:off x="5509586" y="2240855"/>
            <a:ext cx="361038" cy="137176"/>
          </a:xfrm>
          <a:prstGeom prst="rect">
            <a:avLst/>
          </a:prstGeom>
        </p:spPr>
        <p:txBody>
          <a:bodyPr vert="horz" wrap="square" lIns="0" tIns="11516" rIns="0" bIns="0" rtlCol="0">
            <a:spAutoFit/>
          </a:bodyPr>
          <a:lstStyle/>
          <a:p>
            <a:pPr marL="11516">
              <a:spcBef>
                <a:spcPts val="91"/>
              </a:spcBef>
            </a:pPr>
            <a:r>
              <a:rPr sz="816" spc="-9" dirty="0">
                <a:solidFill>
                  <a:srgbClr val="404040"/>
                </a:solidFill>
                <a:latin typeface="メイリオ"/>
                <a:cs typeface="メイリオ"/>
              </a:rPr>
              <a:t>73.2%</a:t>
            </a:r>
            <a:endParaRPr sz="816">
              <a:latin typeface="メイリオ"/>
              <a:cs typeface="メイリオ"/>
            </a:endParaRPr>
          </a:p>
        </p:txBody>
      </p:sp>
      <p:sp>
        <p:nvSpPr>
          <p:cNvPr id="15" name="object 15"/>
          <p:cNvSpPr txBox="1"/>
          <p:nvPr/>
        </p:nvSpPr>
        <p:spPr>
          <a:xfrm>
            <a:off x="2072824" y="5129738"/>
            <a:ext cx="709409" cy="137176"/>
          </a:xfrm>
          <a:prstGeom prst="rect">
            <a:avLst/>
          </a:prstGeom>
        </p:spPr>
        <p:txBody>
          <a:bodyPr vert="horz" wrap="square" lIns="0" tIns="11516" rIns="0" bIns="0" rtlCol="0">
            <a:spAutoFit/>
          </a:bodyPr>
          <a:lstStyle/>
          <a:p>
            <a:pPr marL="34549">
              <a:spcBef>
                <a:spcPts val="91"/>
              </a:spcBef>
            </a:pPr>
            <a:r>
              <a:rPr sz="816" dirty="0">
                <a:solidFill>
                  <a:srgbClr val="585858"/>
                </a:solidFill>
                <a:latin typeface="メイリオ"/>
                <a:cs typeface="メイリオ"/>
              </a:rPr>
              <a:t>10.0%</a:t>
            </a:r>
            <a:r>
              <a:rPr sz="816" spc="-73" dirty="0">
                <a:solidFill>
                  <a:srgbClr val="585858"/>
                </a:solidFill>
                <a:latin typeface="メイリオ"/>
                <a:cs typeface="メイリオ"/>
              </a:rPr>
              <a:t> </a:t>
            </a:r>
            <a:r>
              <a:rPr sz="1224" spc="-27" baseline="-27777" dirty="0">
                <a:solidFill>
                  <a:srgbClr val="404040"/>
                </a:solidFill>
                <a:latin typeface="メイリオ"/>
                <a:cs typeface="メイリオ"/>
              </a:rPr>
              <a:t>2.8%</a:t>
            </a:r>
            <a:endParaRPr sz="1224" baseline="-27777">
              <a:latin typeface="メイリオ"/>
              <a:cs typeface="メイリオ"/>
            </a:endParaRPr>
          </a:p>
        </p:txBody>
      </p:sp>
      <p:sp>
        <p:nvSpPr>
          <p:cNvPr id="16" name="object 16"/>
          <p:cNvSpPr txBox="1"/>
          <p:nvPr/>
        </p:nvSpPr>
        <p:spPr>
          <a:xfrm>
            <a:off x="2160256" y="5564250"/>
            <a:ext cx="294819" cy="137176"/>
          </a:xfrm>
          <a:prstGeom prst="rect">
            <a:avLst/>
          </a:prstGeom>
        </p:spPr>
        <p:txBody>
          <a:bodyPr vert="horz" wrap="square" lIns="0" tIns="11516" rIns="0" bIns="0" rtlCol="0">
            <a:spAutoFit/>
          </a:bodyPr>
          <a:lstStyle/>
          <a:p>
            <a:pPr marL="11516">
              <a:spcBef>
                <a:spcPts val="91"/>
              </a:spcBef>
            </a:pPr>
            <a:r>
              <a:rPr sz="816" spc="-18" dirty="0">
                <a:solidFill>
                  <a:srgbClr val="585858"/>
                </a:solidFill>
                <a:latin typeface="メイリオ"/>
                <a:cs typeface="メイリオ"/>
              </a:rPr>
              <a:t>0.0%</a:t>
            </a:r>
            <a:endParaRPr sz="816">
              <a:latin typeface="メイリオ"/>
              <a:cs typeface="メイリオ"/>
            </a:endParaRPr>
          </a:p>
        </p:txBody>
      </p:sp>
      <p:sp>
        <p:nvSpPr>
          <p:cNvPr id="17" name="object 17"/>
          <p:cNvSpPr txBox="1"/>
          <p:nvPr/>
        </p:nvSpPr>
        <p:spPr>
          <a:xfrm>
            <a:off x="2095857" y="4694995"/>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20.0%</a:t>
            </a:r>
            <a:endParaRPr sz="816">
              <a:latin typeface="メイリオ"/>
              <a:cs typeface="メイリオ"/>
            </a:endParaRPr>
          </a:p>
        </p:txBody>
      </p:sp>
      <p:sp>
        <p:nvSpPr>
          <p:cNvPr id="18" name="object 18"/>
          <p:cNvSpPr txBox="1"/>
          <p:nvPr/>
        </p:nvSpPr>
        <p:spPr>
          <a:xfrm>
            <a:off x="2095857" y="4260252"/>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30.0%</a:t>
            </a:r>
            <a:endParaRPr sz="816">
              <a:latin typeface="メイリオ"/>
              <a:cs typeface="メイリオ"/>
            </a:endParaRPr>
          </a:p>
        </p:txBody>
      </p:sp>
      <p:sp>
        <p:nvSpPr>
          <p:cNvPr id="19" name="object 19"/>
          <p:cNvSpPr txBox="1"/>
          <p:nvPr/>
        </p:nvSpPr>
        <p:spPr>
          <a:xfrm>
            <a:off x="2095857" y="3825233"/>
            <a:ext cx="359887"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40.0%</a:t>
            </a:r>
            <a:endParaRPr sz="816">
              <a:latin typeface="メイリオ"/>
              <a:cs typeface="メイリオ"/>
            </a:endParaRPr>
          </a:p>
        </p:txBody>
      </p:sp>
      <p:sp>
        <p:nvSpPr>
          <p:cNvPr id="20" name="object 20"/>
          <p:cNvSpPr txBox="1"/>
          <p:nvPr/>
        </p:nvSpPr>
        <p:spPr>
          <a:xfrm>
            <a:off x="2095857" y="3390995"/>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50.0%</a:t>
            </a:r>
            <a:endParaRPr sz="816">
              <a:latin typeface="メイリオ"/>
              <a:cs typeface="メイリオ"/>
            </a:endParaRPr>
          </a:p>
        </p:txBody>
      </p:sp>
      <p:sp>
        <p:nvSpPr>
          <p:cNvPr id="21" name="object 21"/>
          <p:cNvSpPr txBox="1"/>
          <p:nvPr/>
        </p:nvSpPr>
        <p:spPr>
          <a:xfrm>
            <a:off x="2095857" y="2956252"/>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60.0%</a:t>
            </a:r>
            <a:endParaRPr sz="816">
              <a:latin typeface="メイリオ"/>
              <a:cs typeface="メイリオ"/>
            </a:endParaRPr>
          </a:p>
        </p:txBody>
      </p:sp>
      <p:sp>
        <p:nvSpPr>
          <p:cNvPr id="22" name="object 22"/>
          <p:cNvSpPr txBox="1"/>
          <p:nvPr/>
        </p:nvSpPr>
        <p:spPr>
          <a:xfrm>
            <a:off x="2095857" y="2521395"/>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70.0%</a:t>
            </a:r>
            <a:endParaRPr sz="816" dirty="0">
              <a:latin typeface="メイリオ"/>
              <a:cs typeface="メイリオ"/>
            </a:endParaRPr>
          </a:p>
        </p:txBody>
      </p:sp>
      <p:sp>
        <p:nvSpPr>
          <p:cNvPr id="23" name="object 23"/>
          <p:cNvSpPr txBox="1"/>
          <p:nvPr/>
        </p:nvSpPr>
        <p:spPr>
          <a:xfrm>
            <a:off x="2095857" y="2086998"/>
            <a:ext cx="359311" cy="137176"/>
          </a:xfrm>
          <a:prstGeom prst="rect">
            <a:avLst/>
          </a:prstGeom>
        </p:spPr>
        <p:txBody>
          <a:bodyPr vert="horz" wrap="square" lIns="0" tIns="11516" rIns="0" bIns="0" rtlCol="0">
            <a:spAutoFit/>
          </a:bodyPr>
          <a:lstStyle/>
          <a:p>
            <a:pPr marL="11516">
              <a:spcBef>
                <a:spcPts val="91"/>
              </a:spcBef>
            </a:pPr>
            <a:r>
              <a:rPr sz="816" spc="-9" dirty="0">
                <a:solidFill>
                  <a:srgbClr val="585858"/>
                </a:solidFill>
                <a:latin typeface="メイリオ"/>
                <a:cs typeface="メイリオ"/>
              </a:rPr>
              <a:t>80.0%</a:t>
            </a:r>
            <a:endParaRPr sz="816">
              <a:latin typeface="メイリオ"/>
              <a:cs typeface="メイリオ"/>
            </a:endParaRPr>
          </a:p>
        </p:txBody>
      </p:sp>
      <p:sp>
        <p:nvSpPr>
          <p:cNvPr id="24" name="object 24"/>
          <p:cNvSpPr txBox="1"/>
          <p:nvPr/>
        </p:nvSpPr>
        <p:spPr>
          <a:xfrm>
            <a:off x="2178959" y="5750539"/>
            <a:ext cx="3882745" cy="498428"/>
          </a:xfrm>
          <a:prstGeom prst="rect">
            <a:avLst/>
          </a:prstGeom>
        </p:spPr>
        <p:txBody>
          <a:bodyPr vert="horz" wrap="square" lIns="0" tIns="11516" rIns="0" bIns="0" rtlCol="0">
            <a:spAutoFit/>
          </a:bodyPr>
          <a:lstStyle/>
          <a:p>
            <a:pPr marL="481384">
              <a:spcBef>
                <a:spcPts val="91"/>
              </a:spcBef>
              <a:tabLst>
                <a:tab pos="1050292" algn="l"/>
                <a:tab pos="1620351" algn="l"/>
                <a:tab pos="2189260" algn="l"/>
                <a:tab pos="2759320" algn="l"/>
                <a:tab pos="3393295" algn="l"/>
              </a:tabLst>
            </a:pPr>
            <a:r>
              <a:rPr sz="816" spc="-9" dirty="0">
                <a:solidFill>
                  <a:srgbClr val="585858"/>
                </a:solidFill>
                <a:latin typeface="メイリオ"/>
                <a:cs typeface="メイリオ"/>
              </a:rPr>
              <a:t>65～69</a:t>
            </a:r>
            <a:r>
              <a:rPr sz="816" dirty="0">
                <a:solidFill>
                  <a:srgbClr val="585858"/>
                </a:solidFill>
                <a:latin typeface="メイリオ"/>
                <a:cs typeface="メイリオ"/>
              </a:rPr>
              <a:t>	</a:t>
            </a:r>
            <a:r>
              <a:rPr sz="816" spc="-18" dirty="0">
                <a:solidFill>
                  <a:srgbClr val="585858"/>
                </a:solidFill>
                <a:latin typeface="メイリオ"/>
                <a:cs typeface="メイリオ"/>
              </a:rPr>
              <a:t>70～74</a:t>
            </a:r>
            <a:r>
              <a:rPr sz="816" dirty="0">
                <a:solidFill>
                  <a:srgbClr val="585858"/>
                </a:solidFill>
                <a:latin typeface="メイリオ"/>
                <a:cs typeface="メイリオ"/>
              </a:rPr>
              <a:t>	</a:t>
            </a:r>
            <a:r>
              <a:rPr sz="816" spc="-18" dirty="0">
                <a:solidFill>
                  <a:srgbClr val="585858"/>
                </a:solidFill>
                <a:latin typeface="メイリオ"/>
                <a:cs typeface="メイリオ"/>
              </a:rPr>
              <a:t>75～79</a:t>
            </a:r>
            <a:r>
              <a:rPr sz="816" dirty="0">
                <a:solidFill>
                  <a:srgbClr val="585858"/>
                </a:solidFill>
                <a:latin typeface="メイリオ"/>
                <a:cs typeface="メイリオ"/>
              </a:rPr>
              <a:t>	</a:t>
            </a:r>
            <a:r>
              <a:rPr sz="816" spc="-18" dirty="0">
                <a:solidFill>
                  <a:srgbClr val="585858"/>
                </a:solidFill>
                <a:latin typeface="メイリオ"/>
                <a:cs typeface="メイリオ"/>
              </a:rPr>
              <a:t>80～84</a:t>
            </a:r>
            <a:r>
              <a:rPr sz="816" dirty="0">
                <a:solidFill>
                  <a:srgbClr val="585858"/>
                </a:solidFill>
                <a:latin typeface="メイリオ"/>
                <a:cs typeface="メイリオ"/>
              </a:rPr>
              <a:t>	</a:t>
            </a:r>
            <a:r>
              <a:rPr sz="816" spc="-18" dirty="0">
                <a:solidFill>
                  <a:srgbClr val="585858"/>
                </a:solidFill>
                <a:latin typeface="メイリオ"/>
                <a:cs typeface="メイリオ"/>
              </a:rPr>
              <a:t>85～89</a:t>
            </a:r>
            <a:r>
              <a:rPr sz="816" dirty="0">
                <a:solidFill>
                  <a:srgbClr val="585858"/>
                </a:solidFill>
                <a:latin typeface="メイリオ"/>
                <a:cs typeface="メイリオ"/>
              </a:rPr>
              <a:t>	90～</a:t>
            </a:r>
            <a:r>
              <a:rPr sz="816" spc="82" dirty="0">
                <a:solidFill>
                  <a:srgbClr val="585858"/>
                </a:solidFill>
                <a:latin typeface="メイリオ"/>
                <a:cs typeface="メイリオ"/>
              </a:rPr>
              <a:t> </a:t>
            </a:r>
            <a:r>
              <a:rPr sz="1156" spc="-68" baseline="-26143" dirty="0">
                <a:latin typeface="ＭＳ Ｐゴシック"/>
                <a:cs typeface="ＭＳ Ｐゴシック"/>
              </a:rPr>
              <a:t>歳</a:t>
            </a:r>
            <a:endParaRPr sz="1156" baseline="-26143">
              <a:latin typeface="ＭＳ Ｐゴシック"/>
              <a:cs typeface="ＭＳ Ｐゴシック"/>
            </a:endParaRPr>
          </a:p>
          <a:p>
            <a:pPr marL="266604" marR="27639" indent="-232630">
              <a:lnSpc>
                <a:spcPct val="103299"/>
              </a:lnSpc>
              <a:spcBef>
                <a:spcPts val="807"/>
              </a:spcBef>
            </a:pPr>
            <a:r>
              <a:rPr sz="816" spc="23" dirty="0">
                <a:latin typeface="メイリオ"/>
                <a:cs typeface="メイリオ"/>
              </a:rPr>
              <a:t>出典：</a:t>
            </a:r>
            <a:r>
              <a:rPr sz="816" spc="14" dirty="0">
                <a:latin typeface="メイリオ"/>
                <a:cs typeface="メイリオ"/>
              </a:rPr>
              <a:t>2022</a:t>
            </a:r>
            <a:r>
              <a:rPr sz="816" spc="23" dirty="0">
                <a:latin typeface="メイリオ"/>
                <a:cs typeface="メイリオ"/>
              </a:rPr>
              <a:t>年９月末認定者数</a:t>
            </a:r>
            <a:r>
              <a:rPr sz="816" spc="32" dirty="0">
                <a:latin typeface="メイリオ"/>
                <a:cs typeface="メイリオ"/>
              </a:rPr>
              <a:t>（</a:t>
            </a:r>
            <a:r>
              <a:rPr sz="816" spc="23" dirty="0">
                <a:latin typeface="メイリオ"/>
                <a:cs typeface="メイリオ"/>
              </a:rPr>
              <a:t>介護保険事業状況報告</a:t>
            </a:r>
            <a:r>
              <a:rPr sz="816" spc="32" dirty="0">
                <a:latin typeface="メイリオ"/>
                <a:cs typeface="メイリオ"/>
              </a:rPr>
              <a:t>）</a:t>
            </a:r>
            <a:r>
              <a:rPr sz="816" spc="23" dirty="0">
                <a:latin typeface="メイリオ"/>
                <a:cs typeface="メイリオ"/>
              </a:rPr>
              <a:t>及び</a:t>
            </a:r>
            <a:r>
              <a:rPr sz="816" spc="14" dirty="0">
                <a:latin typeface="メイリオ"/>
                <a:cs typeface="メイリオ"/>
              </a:rPr>
              <a:t>2022</a:t>
            </a:r>
            <a:r>
              <a:rPr sz="816" spc="23" dirty="0">
                <a:latin typeface="メイリオ"/>
                <a:cs typeface="メイリオ"/>
              </a:rPr>
              <a:t>年</a:t>
            </a:r>
            <a:r>
              <a:rPr sz="816" spc="14" dirty="0">
                <a:latin typeface="メイリオ"/>
                <a:cs typeface="メイリオ"/>
              </a:rPr>
              <a:t>10</a:t>
            </a:r>
            <a:r>
              <a:rPr sz="816" spc="23" dirty="0">
                <a:latin typeface="メイリオ"/>
                <a:cs typeface="メイリオ"/>
              </a:rPr>
              <a:t>月１日</a:t>
            </a:r>
            <a:r>
              <a:rPr sz="816" spc="14" dirty="0">
                <a:latin typeface="メイリオ"/>
                <a:cs typeface="メイリオ"/>
              </a:rPr>
              <a:t>人口（総務省統計局人口推計）から作成</a:t>
            </a:r>
            <a:endParaRPr sz="816">
              <a:latin typeface="メイリオ"/>
              <a:cs typeface="メイリオ"/>
            </a:endParaRPr>
          </a:p>
        </p:txBody>
      </p:sp>
      <p:sp>
        <p:nvSpPr>
          <p:cNvPr id="25" name="object 25"/>
          <p:cNvSpPr txBox="1"/>
          <p:nvPr/>
        </p:nvSpPr>
        <p:spPr>
          <a:xfrm>
            <a:off x="2588136" y="3975901"/>
            <a:ext cx="1976785" cy="148171"/>
          </a:xfrm>
          <a:prstGeom prst="rect">
            <a:avLst/>
          </a:prstGeom>
          <a:ln w="25400">
            <a:solidFill>
              <a:srgbClr val="FF0000"/>
            </a:solidFill>
          </a:ln>
        </p:spPr>
        <p:txBody>
          <a:bodyPr vert="horz" wrap="square" lIns="0" tIns="15547" rIns="0" bIns="0" rtlCol="0">
            <a:spAutoFit/>
          </a:bodyPr>
          <a:lstStyle/>
          <a:p>
            <a:pPr marL="28791">
              <a:spcBef>
                <a:spcPts val="122"/>
              </a:spcBef>
            </a:pPr>
            <a:r>
              <a:rPr sz="861" spc="-5" dirty="0">
                <a:latin typeface="メイリオ"/>
                <a:cs typeface="メイリオ"/>
              </a:rPr>
              <a:t>７５歳以上全体の認定率：３１．５％</a:t>
            </a:r>
            <a:endParaRPr sz="861">
              <a:latin typeface="メイリオ"/>
              <a:cs typeface="メイリオ"/>
            </a:endParaRPr>
          </a:p>
        </p:txBody>
      </p:sp>
      <p:grpSp>
        <p:nvGrpSpPr>
          <p:cNvPr id="26" name="object 26"/>
          <p:cNvGrpSpPr/>
          <p:nvPr/>
        </p:nvGrpSpPr>
        <p:grpSpPr>
          <a:xfrm>
            <a:off x="2665203" y="2856406"/>
            <a:ext cx="3707696" cy="2405194"/>
            <a:chOff x="1093393" y="2873120"/>
            <a:chExt cx="4088765" cy="2652395"/>
          </a:xfrm>
        </p:grpSpPr>
        <p:sp>
          <p:nvSpPr>
            <p:cNvPr id="27" name="object 27"/>
            <p:cNvSpPr/>
            <p:nvPr/>
          </p:nvSpPr>
          <p:spPr>
            <a:xfrm>
              <a:off x="3566540" y="3218941"/>
              <a:ext cx="979805" cy="3810"/>
            </a:xfrm>
            <a:custGeom>
              <a:avLst/>
              <a:gdLst/>
              <a:ahLst/>
              <a:cxnLst/>
              <a:rect l="l" t="t" r="r" b="b"/>
              <a:pathLst>
                <a:path w="979804" h="3810">
                  <a:moveTo>
                    <a:pt x="0" y="0"/>
                  </a:moveTo>
                  <a:lnTo>
                    <a:pt x="979424" y="3556"/>
                  </a:lnTo>
                </a:path>
              </a:pathLst>
            </a:custGeom>
            <a:ln w="47625">
              <a:solidFill>
                <a:srgbClr val="6F2F9F"/>
              </a:solidFill>
            </a:ln>
          </p:spPr>
          <p:txBody>
            <a:bodyPr wrap="square" lIns="0" tIns="0" rIns="0" bIns="0" rtlCol="0"/>
            <a:lstStyle/>
            <a:p>
              <a:endParaRPr sz="1632"/>
            </a:p>
          </p:txBody>
        </p:sp>
        <p:sp>
          <p:nvSpPr>
            <p:cNvPr id="28" name="object 28"/>
            <p:cNvSpPr/>
            <p:nvPr/>
          </p:nvSpPr>
          <p:spPr>
            <a:xfrm>
              <a:off x="3423284" y="2873120"/>
              <a:ext cx="294640" cy="280670"/>
            </a:xfrm>
            <a:custGeom>
              <a:avLst/>
              <a:gdLst/>
              <a:ahLst/>
              <a:cxnLst/>
              <a:rect l="l" t="t" r="r" b="b"/>
              <a:pathLst>
                <a:path w="294639" h="280669">
                  <a:moveTo>
                    <a:pt x="172592" y="222376"/>
                  </a:moveTo>
                  <a:lnTo>
                    <a:pt x="164973" y="227075"/>
                  </a:lnTo>
                  <a:lnTo>
                    <a:pt x="163067" y="234823"/>
                  </a:lnTo>
                  <a:lnTo>
                    <a:pt x="161289" y="242442"/>
                  </a:lnTo>
                  <a:lnTo>
                    <a:pt x="166115" y="250189"/>
                  </a:lnTo>
                  <a:lnTo>
                    <a:pt x="294131" y="280415"/>
                  </a:lnTo>
                  <a:lnTo>
                    <a:pt x="291437" y="271144"/>
                  </a:lnTo>
                  <a:lnTo>
                    <a:pt x="263778" y="271144"/>
                  </a:lnTo>
                  <a:lnTo>
                    <a:pt x="225503" y="234823"/>
                  </a:lnTo>
                  <a:lnTo>
                    <a:pt x="225634" y="234823"/>
                  </a:lnTo>
                  <a:lnTo>
                    <a:pt x="172592" y="222376"/>
                  </a:lnTo>
                  <a:close/>
                </a:path>
                <a:path w="294639" h="280669">
                  <a:moveTo>
                    <a:pt x="19685" y="0"/>
                  </a:moveTo>
                  <a:lnTo>
                    <a:pt x="0" y="20827"/>
                  </a:lnTo>
                  <a:lnTo>
                    <a:pt x="263778" y="271144"/>
                  </a:lnTo>
                  <a:lnTo>
                    <a:pt x="269817" y="264794"/>
                  </a:lnTo>
                  <a:lnTo>
                    <a:pt x="259841" y="264794"/>
                  </a:lnTo>
                  <a:lnTo>
                    <a:pt x="253003" y="241269"/>
                  </a:lnTo>
                  <a:lnTo>
                    <a:pt x="225634" y="234823"/>
                  </a:lnTo>
                  <a:lnTo>
                    <a:pt x="251130" y="234823"/>
                  </a:lnTo>
                  <a:lnTo>
                    <a:pt x="245076" y="213997"/>
                  </a:lnTo>
                  <a:lnTo>
                    <a:pt x="19685" y="0"/>
                  </a:lnTo>
                  <a:close/>
                </a:path>
                <a:path w="294639" h="280669">
                  <a:moveTo>
                    <a:pt x="249427" y="149605"/>
                  </a:moveTo>
                  <a:lnTo>
                    <a:pt x="241935" y="151891"/>
                  </a:lnTo>
                  <a:lnTo>
                    <a:pt x="234314" y="154050"/>
                  </a:lnTo>
                  <a:lnTo>
                    <a:pt x="229997" y="161925"/>
                  </a:lnTo>
                  <a:lnTo>
                    <a:pt x="232155" y="169544"/>
                  </a:lnTo>
                  <a:lnTo>
                    <a:pt x="245076" y="213997"/>
                  </a:lnTo>
                  <a:lnTo>
                    <a:pt x="283463" y="250443"/>
                  </a:lnTo>
                  <a:lnTo>
                    <a:pt x="263778" y="271144"/>
                  </a:lnTo>
                  <a:lnTo>
                    <a:pt x="291437" y="271144"/>
                  </a:lnTo>
                  <a:lnTo>
                    <a:pt x="259698" y="161925"/>
                  </a:lnTo>
                  <a:lnTo>
                    <a:pt x="257464" y="154050"/>
                  </a:lnTo>
                  <a:lnTo>
                    <a:pt x="257664" y="154050"/>
                  </a:lnTo>
                  <a:lnTo>
                    <a:pt x="249427" y="149605"/>
                  </a:lnTo>
                  <a:close/>
                </a:path>
                <a:path w="294639" h="280669">
                  <a:moveTo>
                    <a:pt x="253003" y="241269"/>
                  </a:moveTo>
                  <a:lnTo>
                    <a:pt x="259841" y="264794"/>
                  </a:lnTo>
                  <a:lnTo>
                    <a:pt x="276860" y="246887"/>
                  </a:lnTo>
                  <a:lnTo>
                    <a:pt x="253003" y="241269"/>
                  </a:lnTo>
                  <a:close/>
                </a:path>
                <a:path w="294639" h="280669">
                  <a:moveTo>
                    <a:pt x="245076" y="213997"/>
                  </a:moveTo>
                  <a:lnTo>
                    <a:pt x="253003" y="241269"/>
                  </a:lnTo>
                  <a:lnTo>
                    <a:pt x="276860" y="246887"/>
                  </a:lnTo>
                  <a:lnTo>
                    <a:pt x="259841" y="264794"/>
                  </a:lnTo>
                  <a:lnTo>
                    <a:pt x="269817" y="264794"/>
                  </a:lnTo>
                  <a:lnTo>
                    <a:pt x="283463" y="250443"/>
                  </a:lnTo>
                  <a:lnTo>
                    <a:pt x="245076" y="213997"/>
                  </a:lnTo>
                  <a:close/>
                </a:path>
                <a:path w="294639" h="280669">
                  <a:moveTo>
                    <a:pt x="251130" y="234823"/>
                  </a:moveTo>
                  <a:lnTo>
                    <a:pt x="225634" y="234823"/>
                  </a:lnTo>
                  <a:lnTo>
                    <a:pt x="253003" y="241269"/>
                  </a:lnTo>
                  <a:lnTo>
                    <a:pt x="251130" y="234823"/>
                  </a:lnTo>
                  <a:close/>
                </a:path>
              </a:pathLst>
            </a:custGeom>
            <a:solidFill>
              <a:srgbClr val="6F2F9F"/>
            </a:solidFill>
          </p:spPr>
          <p:txBody>
            <a:bodyPr wrap="square" lIns="0" tIns="0" rIns="0" bIns="0" rtlCol="0"/>
            <a:lstStyle/>
            <a:p>
              <a:endParaRPr sz="1632"/>
            </a:p>
          </p:txBody>
        </p:sp>
        <p:sp>
          <p:nvSpPr>
            <p:cNvPr id="29" name="object 29"/>
            <p:cNvSpPr/>
            <p:nvPr/>
          </p:nvSpPr>
          <p:spPr>
            <a:xfrm>
              <a:off x="1117206" y="5086476"/>
              <a:ext cx="3627754" cy="1270"/>
            </a:xfrm>
            <a:custGeom>
              <a:avLst/>
              <a:gdLst/>
              <a:ahLst/>
              <a:cxnLst/>
              <a:rect l="l" t="t" r="r" b="b"/>
              <a:pathLst>
                <a:path w="3627754" h="1270">
                  <a:moveTo>
                    <a:pt x="0" y="1143"/>
                  </a:moveTo>
                  <a:lnTo>
                    <a:pt x="3627640" y="0"/>
                  </a:lnTo>
                </a:path>
              </a:pathLst>
            </a:custGeom>
            <a:ln w="47624">
              <a:solidFill>
                <a:srgbClr val="00AF50"/>
              </a:solidFill>
            </a:ln>
          </p:spPr>
          <p:txBody>
            <a:bodyPr wrap="square" lIns="0" tIns="0" rIns="0" bIns="0" rtlCol="0"/>
            <a:lstStyle/>
            <a:p>
              <a:endParaRPr sz="1632"/>
            </a:p>
          </p:txBody>
        </p:sp>
        <p:sp>
          <p:nvSpPr>
            <p:cNvPr id="30" name="object 30"/>
            <p:cNvSpPr/>
            <p:nvPr/>
          </p:nvSpPr>
          <p:spPr>
            <a:xfrm>
              <a:off x="2973197" y="5344121"/>
              <a:ext cx="2196465" cy="168910"/>
            </a:xfrm>
            <a:custGeom>
              <a:avLst/>
              <a:gdLst/>
              <a:ahLst/>
              <a:cxnLst/>
              <a:rect l="l" t="t" r="r" b="b"/>
              <a:pathLst>
                <a:path w="2196465" h="168910">
                  <a:moveTo>
                    <a:pt x="0" y="168694"/>
                  </a:moveTo>
                  <a:lnTo>
                    <a:pt x="2196211" y="168694"/>
                  </a:lnTo>
                  <a:lnTo>
                    <a:pt x="2196211" y="0"/>
                  </a:lnTo>
                  <a:lnTo>
                    <a:pt x="0" y="0"/>
                  </a:lnTo>
                  <a:lnTo>
                    <a:pt x="0" y="168694"/>
                  </a:lnTo>
                  <a:close/>
                </a:path>
              </a:pathLst>
            </a:custGeom>
            <a:ln w="25400">
              <a:solidFill>
                <a:srgbClr val="00AF50"/>
              </a:solidFill>
            </a:ln>
          </p:spPr>
          <p:txBody>
            <a:bodyPr wrap="square" lIns="0" tIns="0" rIns="0" bIns="0" rtlCol="0"/>
            <a:lstStyle/>
            <a:p>
              <a:endParaRPr sz="1632"/>
            </a:p>
          </p:txBody>
        </p:sp>
      </p:grpSp>
      <p:sp>
        <p:nvSpPr>
          <p:cNvPr id="31" name="object 31"/>
          <p:cNvSpPr txBox="1"/>
          <p:nvPr/>
        </p:nvSpPr>
        <p:spPr>
          <a:xfrm>
            <a:off x="3311227" y="2623510"/>
            <a:ext cx="1976785" cy="148753"/>
          </a:xfrm>
          <a:prstGeom prst="rect">
            <a:avLst/>
          </a:prstGeom>
          <a:ln w="25400">
            <a:solidFill>
              <a:srgbClr val="6F2F9F"/>
            </a:solidFill>
          </a:ln>
        </p:spPr>
        <p:txBody>
          <a:bodyPr vert="horz" wrap="square" lIns="0" tIns="16123" rIns="0" bIns="0" rtlCol="0">
            <a:spAutoFit/>
          </a:bodyPr>
          <a:lstStyle/>
          <a:p>
            <a:pPr marL="28791">
              <a:spcBef>
                <a:spcPts val="127"/>
              </a:spcBef>
            </a:pPr>
            <a:r>
              <a:rPr sz="861" spc="-5" dirty="0">
                <a:latin typeface="メイリオ"/>
                <a:cs typeface="メイリオ"/>
              </a:rPr>
              <a:t>８５歳以上全体の認定率：５７．７％</a:t>
            </a:r>
            <a:endParaRPr sz="861">
              <a:latin typeface="メイリオ"/>
              <a:cs typeface="メイリオ"/>
            </a:endParaRPr>
          </a:p>
        </p:txBody>
      </p:sp>
      <p:sp>
        <p:nvSpPr>
          <p:cNvPr id="32" name="object 32"/>
          <p:cNvSpPr txBox="1"/>
          <p:nvPr/>
        </p:nvSpPr>
        <p:spPr>
          <a:xfrm>
            <a:off x="4381328" y="5099105"/>
            <a:ext cx="1968724" cy="146427"/>
          </a:xfrm>
          <a:prstGeom prst="rect">
            <a:avLst/>
          </a:prstGeom>
        </p:spPr>
        <p:txBody>
          <a:bodyPr vert="horz" wrap="square" lIns="0" tIns="13820" rIns="0" bIns="0" rtlCol="0">
            <a:spAutoFit/>
          </a:bodyPr>
          <a:lstStyle/>
          <a:p>
            <a:pPr marL="17275">
              <a:spcBef>
                <a:spcPts val="109"/>
              </a:spcBef>
            </a:pPr>
            <a:r>
              <a:rPr sz="861" spc="-5" dirty="0">
                <a:latin typeface="メイリオ"/>
                <a:cs typeface="メイリオ"/>
              </a:rPr>
              <a:t>６５歳以上全体の認定率：１８．９％</a:t>
            </a:r>
            <a:endParaRPr sz="861">
              <a:latin typeface="メイリオ"/>
              <a:cs typeface="メイリオ"/>
            </a:endParaRPr>
          </a:p>
        </p:txBody>
      </p:sp>
      <p:grpSp>
        <p:nvGrpSpPr>
          <p:cNvPr id="33" name="object 33"/>
          <p:cNvGrpSpPr/>
          <p:nvPr/>
        </p:nvGrpSpPr>
        <p:grpSpPr>
          <a:xfrm>
            <a:off x="3435372" y="3489001"/>
            <a:ext cx="2500205" cy="1620929"/>
            <a:chOff x="1942719" y="3570732"/>
            <a:chExt cx="2757170" cy="1787525"/>
          </a:xfrm>
        </p:grpSpPr>
        <p:sp>
          <p:nvSpPr>
            <p:cNvPr id="34" name="object 34"/>
            <p:cNvSpPr/>
            <p:nvPr/>
          </p:nvSpPr>
          <p:spPr>
            <a:xfrm>
              <a:off x="3328161" y="5086350"/>
              <a:ext cx="128905" cy="271780"/>
            </a:xfrm>
            <a:custGeom>
              <a:avLst/>
              <a:gdLst/>
              <a:ahLst/>
              <a:cxnLst/>
              <a:rect l="l" t="t" r="r" b="b"/>
              <a:pathLst>
                <a:path w="128904" h="271779">
                  <a:moveTo>
                    <a:pt x="50083" y="54970"/>
                  </a:moveTo>
                  <a:lnTo>
                    <a:pt x="42371" y="82197"/>
                  </a:lnTo>
                  <a:lnTo>
                    <a:pt x="91186" y="271653"/>
                  </a:lnTo>
                  <a:lnTo>
                    <a:pt x="118745" y="264541"/>
                  </a:lnTo>
                  <a:lnTo>
                    <a:pt x="69947" y="75051"/>
                  </a:lnTo>
                  <a:lnTo>
                    <a:pt x="50083" y="54970"/>
                  </a:lnTo>
                  <a:close/>
                </a:path>
                <a:path w="128904" h="271779">
                  <a:moveTo>
                    <a:pt x="35940" y="0"/>
                  </a:moveTo>
                  <a:lnTo>
                    <a:pt x="2159" y="119125"/>
                  </a:lnTo>
                  <a:lnTo>
                    <a:pt x="0" y="126618"/>
                  </a:lnTo>
                  <a:lnTo>
                    <a:pt x="4445" y="134619"/>
                  </a:lnTo>
                  <a:lnTo>
                    <a:pt x="19685" y="138937"/>
                  </a:lnTo>
                  <a:lnTo>
                    <a:pt x="27334" y="134619"/>
                  </a:lnTo>
                  <a:lnTo>
                    <a:pt x="27523" y="134619"/>
                  </a:lnTo>
                  <a:lnTo>
                    <a:pt x="42371" y="82197"/>
                  </a:lnTo>
                  <a:lnTo>
                    <a:pt x="29275" y="31368"/>
                  </a:lnTo>
                  <a:lnTo>
                    <a:pt x="29210" y="31114"/>
                  </a:lnTo>
                  <a:lnTo>
                    <a:pt x="56768" y="23875"/>
                  </a:lnTo>
                  <a:lnTo>
                    <a:pt x="59541" y="23875"/>
                  </a:lnTo>
                  <a:lnTo>
                    <a:pt x="35940" y="0"/>
                  </a:lnTo>
                  <a:close/>
                </a:path>
                <a:path w="128904" h="271779">
                  <a:moveTo>
                    <a:pt x="59541" y="23875"/>
                  </a:moveTo>
                  <a:lnTo>
                    <a:pt x="56768" y="23875"/>
                  </a:lnTo>
                  <a:lnTo>
                    <a:pt x="69947" y="75051"/>
                  </a:lnTo>
                  <a:lnTo>
                    <a:pt x="102615" y="108076"/>
                  </a:lnTo>
                  <a:lnTo>
                    <a:pt x="108203" y="113664"/>
                  </a:lnTo>
                  <a:lnTo>
                    <a:pt x="117221" y="113792"/>
                  </a:lnTo>
                  <a:lnTo>
                    <a:pt x="128397" y="102616"/>
                  </a:lnTo>
                  <a:lnTo>
                    <a:pt x="128524" y="93599"/>
                  </a:lnTo>
                  <a:lnTo>
                    <a:pt x="122936" y="88011"/>
                  </a:lnTo>
                  <a:lnTo>
                    <a:pt x="59541" y="23875"/>
                  </a:lnTo>
                  <a:close/>
                </a:path>
                <a:path w="128904" h="271779">
                  <a:moveTo>
                    <a:pt x="56768" y="23875"/>
                  </a:moveTo>
                  <a:lnTo>
                    <a:pt x="29210" y="31114"/>
                  </a:lnTo>
                  <a:lnTo>
                    <a:pt x="42371" y="82197"/>
                  </a:lnTo>
                  <a:lnTo>
                    <a:pt x="50083" y="54970"/>
                  </a:lnTo>
                  <a:lnTo>
                    <a:pt x="32892" y="37592"/>
                  </a:lnTo>
                  <a:lnTo>
                    <a:pt x="56768" y="31368"/>
                  </a:lnTo>
                  <a:lnTo>
                    <a:pt x="58698" y="31368"/>
                  </a:lnTo>
                  <a:lnTo>
                    <a:pt x="56768" y="23875"/>
                  </a:lnTo>
                  <a:close/>
                </a:path>
                <a:path w="128904" h="271779">
                  <a:moveTo>
                    <a:pt x="58698" y="31368"/>
                  </a:moveTo>
                  <a:lnTo>
                    <a:pt x="56768" y="31368"/>
                  </a:lnTo>
                  <a:lnTo>
                    <a:pt x="50083" y="54970"/>
                  </a:lnTo>
                  <a:lnTo>
                    <a:pt x="69947" y="75051"/>
                  </a:lnTo>
                  <a:lnTo>
                    <a:pt x="58698" y="31368"/>
                  </a:lnTo>
                  <a:close/>
                </a:path>
                <a:path w="128904" h="271779">
                  <a:moveTo>
                    <a:pt x="56768" y="31368"/>
                  </a:moveTo>
                  <a:lnTo>
                    <a:pt x="32892" y="37592"/>
                  </a:lnTo>
                  <a:lnTo>
                    <a:pt x="50083" y="54970"/>
                  </a:lnTo>
                  <a:lnTo>
                    <a:pt x="56768" y="31368"/>
                  </a:lnTo>
                  <a:close/>
                </a:path>
              </a:pathLst>
            </a:custGeom>
            <a:solidFill>
              <a:srgbClr val="00AF50"/>
            </a:solidFill>
          </p:spPr>
          <p:txBody>
            <a:bodyPr wrap="square" lIns="0" tIns="0" rIns="0" bIns="0" rtlCol="0"/>
            <a:lstStyle/>
            <a:p>
              <a:endParaRPr sz="1632"/>
            </a:p>
          </p:txBody>
        </p:sp>
        <p:sp>
          <p:nvSpPr>
            <p:cNvPr id="35" name="object 35"/>
            <p:cNvSpPr/>
            <p:nvPr/>
          </p:nvSpPr>
          <p:spPr>
            <a:xfrm>
              <a:off x="2576195" y="4465066"/>
              <a:ext cx="2099945" cy="0"/>
            </a:xfrm>
            <a:custGeom>
              <a:avLst/>
              <a:gdLst/>
              <a:ahLst/>
              <a:cxnLst/>
              <a:rect l="l" t="t" r="r" b="b"/>
              <a:pathLst>
                <a:path w="2099945">
                  <a:moveTo>
                    <a:pt x="0" y="0"/>
                  </a:moveTo>
                  <a:lnTo>
                    <a:pt x="2099564" y="0"/>
                  </a:lnTo>
                </a:path>
              </a:pathLst>
            </a:custGeom>
            <a:ln w="47625">
              <a:solidFill>
                <a:srgbClr val="FF0000"/>
              </a:solidFill>
            </a:ln>
          </p:spPr>
          <p:txBody>
            <a:bodyPr wrap="square" lIns="0" tIns="0" rIns="0" bIns="0" rtlCol="0"/>
            <a:lstStyle/>
            <a:p>
              <a:endParaRPr sz="1632"/>
            </a:p>
          </p:txBody>
        </p:sp>
        <p:sp>
          <p:nvSpPr>
            <p:cNvPr id="36" name="object 36"/>
            <p:cNvSpPr/>
            <p:nvPr/>
          </p:nvSpPr>
          <p:spPr>
            <a:xfrm>
              <a:off x="2586481" y="4307078"/>
              <a:ext cx="334010" cy="172720"/>
            </a:xfrm>
            <a:custGeom>
              <a:avLst/>
              <a:gdLst/>
              <a:ahLst/>
              <a:cxnLst/>
              <a:rect l="l" t="t" r="r" b="b"/>
              <a:pathLst>
                <a:path w="334010" h="172720">
                  <a:moveTo>
                    <a:pt x="253678" y="138327"/>
                  </a:moveTo>
                  <a:lnTo>
                    <a:pt x="207391" y="143510"/>
                  </a:lnTo>
                  <a:lnTo>
                    <a:pt x="199517" y="144272"/>
                  </a:lnTo>
                  <a:lnTo>
                    <a:pt x="193929" y="151384"/>
                  </a:lnTo>
                  <a:lnTo>
                    <a:pt x="195706" y="167132"/>
                  </a:lnTo>
                  <a:lnTo>
                    <a:pt x="202692" y="172720"/>
                  </a:lnTo>
                  <a:lnTo>
                    <a:pt x="319852" y="159639"/>
                  </a:lnTo>
                  <a:lnTo>
                    <a:pt x="301879" y="159639"/>
                  </a:lnTo>
                  <a:lnTo>
                    <a:pt x="253678" y="138327"/>
                  </a:lnTo>
                  <a:close/>
                </a:path>
                <a:path w="334010" h="172720">
                  <a:moveTo>
                    <a:pt x="281743" y="135184"/>
                  </a:moveTo>
                  <a:lnTo>
                    <a:pt x="253678" y="138327"/>
                  </a:lnTo>
                  <a:lnTo>
                    <a:pt x="301879" y="159639"/>
                  </a:lnTo>
                  <a:lnTo>
                    <a:pt x="303954" y="154940"/>
                  </a:lnTo>
                  <a:lnTo>
                    <a:pt x="296037" y="154940"/>
                  </a:lnTo>
                  <a:lnTo>
                    <a:pt x="281743" y="135184"/>
                  </a:lnTo>
                  <a:close/>
                </a:path>
                <a:path w="334010" h="172720">
                  <a:moveTo>
                    <a:pt x="247523" y="50038"/>
                  </a:moveTo>
                  <a:lnTo>
                    <a:pt x="241045" y="54610"/>
                  </a:lnTo>
                  <a:lnTo>
                    <a:pt x="234695" y="59182"/>
                  </a:lnTo>
                  <a:lnTo>
                    <a:pt x="233299" y="68199"/>
                  </a:lnTo>
                  <a:lnTo>
                    <a:pt x="265018" y="112068"/>
                  </a:lnTo>
                  <a:lnTo>
                    <a:pt x="313436" y="133477"/>
                  </a:lnTo>
                  <a:lnTo>
                    <a:pt x="301879" y="159639"/>
                  </a:lnTo>
                  <a:lnTo>
                    <a:pt x="319852" y="159639"/>
                  </a:lnTo>
                  <a:lnTo>
                    <a:pt x="333501" y="158115"/>
                  </a:lnTo>
                  <a:lnTo>
                    <a:pt x="256412" y="51435"/>
                  </a:lnTo>
                  <a:lnTo>
                    <a:pt x="247523" y="50038"/>
                  </a:lnTo>
                  <a:close/>
                </a:path>
                <a:path w="334010" h="172720">
                  <a:moveTo>
                    <a:pt x="306069" y="132461"/>
                  </a:moveTo>
                  <a:lnTo>
                    <a:pt x="281743" y="135184"/>
                  </a:lnTo>
                  <a:lnTo>
                    <a:pt x="296037" y="154940"/>
                  </a:lnTo>
                  <a:lnTo>
                    <a:pt x="306069" y="132461"/>
                  </a:lnTo>
                  <a:close/>
                </a:path>
                <a:path w="334010" h="172720">
                  <a:moveTo>
                    <a:pt x="311138" y="132461"/>
                  </a:moveTo>
                  <a:lnTo>
                    <a:pt x="306069" y="132461"/>
                  </a:lnTo>
                  <a:lnTo>
                    <a:pt x="296037" y="154940"/>
                  </a:lnTo>
                  <a:lnTo>
                    <a:pt x="303954" y="154940"/>
                  </a:lnTo>
                  <a:lnTo>
                    <a:pt x="313436" y="133477"/>
                  </a:lnTo>
                  <a:lnTo>
                    <a:pt x="311138" y="132461"/>
                  </a:lnTo>
                  <a:close/>
                </a:path>
                <a:path w="334010" h="172720">
                  <a:moveTo>
                    <a:pt x="11556" y="0"/>
                  </a:moveTo>
                  <a:lnTo>
                    <a:pt x="0" y="26162"/>
                  </a:lnTo>
                  <a:lnTo>
                    <a:pt x="253678" y="138327"/>
                  </a:lnTo>
                  <a:lnTo>
                    <a:pt x="281743" y="135184"/>
                  </a:lnTo>
                  <a:lnTo>
                    <a:pt x="265018" y="112068"/>
                  </a:lnTo>
                  <a:lnTo>
                    <a:pt x="11556" y="0"/>
                  </a:lnTo>
                  <a:close/>
                </a:path>
                <a:path w="334010" h="172720">
                  <a:moveTo>
                    <a:pt x="265018" y="112068"/>
                  </a:moveTo>
                  <a:lnTo>
                    <a:pt x="281743" y="135184"/>
                  </a:lnTo>
                  <a:lnTo>
                    <a:pt x="306069" y="132461"/>
                  </a:lnTo>
                  <a:lnTo>
                    <a:pt x="311138" y="132461"/>
                  </a:lnTo>
                  <a:lnTo>
                    <a:pt x="265018" y="112068"/>
                  </a:lnTo>
                  <a:close/>
                </a:path>
              </a:pathLst>
            </a:custGeom>
            <a:solidFill>
              <a:srgbClr val="FF0000"/>
            </a:solidFill>
          </p:spPr>
          <p:txBody>
            <a:bodyPr wrap="square" lIns="0" tIns="0" rIns="0" bIns="0" rtlCol="0"/>
            <a:lstStyle/>
            <a:p>
              <a:endParaRPr sz="1632"/>
            </a:p>
          </p:txBody>
        </p:sp>
        <p:sp>
          <p:nvSpPr>
            <p:cNvPr id="37" name="object 37"/>
            <p:cNvSpPr/>
            <p:nvPr/>
          </p:nvSpPr>
          <p:spPr>
            <a:xfrm>
              <a:off x="1952244" y="3580257"/>
              <a:ext cx="1810385" cy="250825"/>
            </a:xfrm>
            <a:custGeom>
              <a:avLst/>
              <a:gdLst/>
              <a:ahLst/>
              <a:cxnLst/>
              <a:rect l="l" t="t" r="r" b="b"/>
              <a:pathLst>
                <a:path w="1810385" h="250825">
                  <a:moveTo>
                    <a:pt x="1472945" y="199897"/>
                  </a:moveTo>
                  <a:lnTo>
                    <a:pt x="1031113" y="199897"/>
                  </a:lnTo>
                  <a:lnTo>
                    <a:pt x="1809877" y="250824"/>
                  </a:lnTo>
                  <a:lnTo>
                    <a:pt x="1472945" y="199897"/>
                  </a:lnTo>
                  <a:close/>
                </a:path>
                <a:path w="1810385" h="250825">
                  <a:moveTo>
                    <a:pt x="1734184" y="0"/>
                  </a:moveTo>
                  <a:lnTo>
                    <a:pt x="33274" y="0"/>
                  </a:lnTo>
                  <a:lnTo>
                    <a:pt x="20306" y="2609"/>
                  </a:lnTo>
                  <a:lnTo>
                    <a:pt x="9731" y="9731"/>
                  </a:lnTo>
                  <a:lnTo>
                    <a:pt x="2609" y="20306"/>
                  </a:lnTo>
                  <a:lnTo>
                    <a:pt x="0" y="33273"/>
                  </a:lnTo>
                  <a:lnTo>
                    <a:pt x="0" y="166496"/>
                  </a:lnTo>
                  <a:lnTo>
                    <a:pt x="2609" y="179484"/>
                  </a:lnTo>
                  <a:lnTo>
                    <a:pt x="9731" y="190103"/>
                  </a:lnTo>
                  <a:lnTo>
                    <a:pt x="20306" y="197268"/>
                  </a:lnTo>
                  <a:lnTo>
                    <a:pt x="33274" y="199897"/>
                  </a:lnTo>
                  <a:lnTo>
                    <a:pt x="1734184" y="199897"/>
                  </a:lnTo>
                  <a:lnTo>
                    <a:pt x="1747172" y="197268"/>
                  </a:lnTo>
                  <a:lnTo>
                    <a:pt x="1757791" y="190103"/>
                  </a:lnTo>
                  <a:lnTo>
                    <a:pt x="1764956" y="179484"/>
                  </a:lnTo>
                  <a:lnTo>
                    <a:pt x="1767585" y="166496"/>
                  </a:lnTo>
                  <a:lnTo>
                    <a:pt x="1767585" y="33273"/>
                  </a:lnTo>
                  <a:lnTo>
                    <a:pt x="1764956" y="20306"/>
                  </a:lnTo>
                  <a:lnTo>
                    <a:pt x="1757791" y="9731"/>
                  </a:lnTo>
                  <a:lnTo>
                    <a:pt x="1747172" y="2609"/>
                  </a:lnTo>
                  <a:lnTo>
                    <a:pt x="1734184" y="0"/>
                  </a:lnTo>
                  <a:close/>
                </a:path>
              </a:pathLst>
            </a:custGeom>
            <a:solidFill>
              <a:srgbClr val="FFFFFF"/>
            </a:solidFill>
          </p:spPr>
          <p:txBody>
            <a:bodyPr wrap="square" lIns="0" tIns="0" rIns="0" bIns="0" rtlCol="0"/>
            <a:lstStyle/>
            <a:p>
              <a:endParaRPr sz="1632"/>
            </a:p>
          </p:txBody>
        </p:sp>
        <p:sp>
          <p:nvSpPr>
            <p:cNvPr id="38" name="object 38"/>
            <p:cNvSpPr/>
            <p:nvPr/>
          </p:nvSpPr>
          <p:spPr>
            <a:xfrm>
              <a:off x="1952244" y="3580257"/>
              <a:ext cx="1810385" cy="250825"/>
            </a:xfrm>
            <a:custGeom>
              <a:avLst/>
              <a:gdLst/>
              <a:ahLst/>
              <a:cxnLst/>
              <a:rect l="l" t="t" r="r" b="b"/>
              <a:pathLst>
                <a:path w="1810385" h="250825">
                  <a:moveTo>
                    <a:pt x="0" y="33273"/>
                  </a:moveTo>
                  <a:lnTo>
                    <a:pt x="2609" y="20306"/>
                  </a:lnTo>
                  <a:lnTo>
                    <a:pt x="9731" y="9731"/>
                  </a:lnTo>
                  <a:lnTo>
                    <a:pt x="20306" y="2609"/>
                  </a:lnTo>
                  <a:lnTo>
                    <a:pt x="33274" y="0"/>
                  </a:lnTo>
                  <a:lnTo>
                    <a:pt x="1031113" y="0"/>
                  </a:lnTo>
                  <a:lnTo>
                    <a:pt x="1472945" y="0"/>
                  </a:lnTo>
                  <a:lnTo>
                    <a:pt x="1734184" y="0"/>
                  </a:lnTo>
                  <a:lnTo>
                    <a:pt x="1747172" y="2609"/>
                  </a:lnTo>
                  <a:lnTo>
                    <a:pt x="1757791" y="9731"/>
                  </a:lnTo>
                  <a:lnTo>
                    <a:pt x="1764956" y="20306"/>
                  </a:lnTo>
                  <a:lnTo>
                    <a:pt x="1767585" y="33273"/>
                  </a:lnTo>
                  <a:lnTo>
                    <a:pt x="1767585" y="116585"/>
                  </a:lnTo>
                  <a:lnTo>
                    <a:pt x="1767585" y="166496"/>
                  </a:lnTo>
                  <a:lnTo>
                    <a:pt x="1764956" y="179484"/>
                  </a:lnTo>
                  <a:lnTo>
                    <a:pt x="1757791" y="190103"/>
                  </a:lnTo>
                  <a:lnTo>
                    <a:pt x="1747172" y="197268"/>
                  </a:lnTo>
                  <a:lnTo>
                    <a:pt x="1734184" y="199897"/>
                  </a:lnTo>
                  <a:lnTo>
                    <a:pt x="1472945" y="199897"/>
                  </a:lnTo>
                  <a:lnTo>
                    <a:pt x="1809877" y="250824"/>
                  </a:lnTo>
                  <a:lnTo>
                    <a:pt x="1031113" y="199897"/>
                  </a:lnTo>
                  <a:lnTo>
                    <a:pt x="33274" y="199897"/>
                  </a:lnTo>
                  <a:lnTo>
                    <a:pt x="20306" y="197268"/>
                  </a:lnTo>
                  <a:lnTo>
                    <a:pt x="9731" y="190103"/>
                  </a:lnTo>
                  <a:lnTo>
                    <a:pt x="2609" y="179484"/>
                  </a:lnTo>
                  <a:lnTo>
                    <a:pt x="0" y="166496"/>
                  </a:lnTo>
                  <a:lnTo>
                    <a:pt x="0" y="116585"/>
                  </a:lnTo>
                  <a:lnTo>
                    <a:pt x="0" y="33273"/>
                  </a:lnTo>
                  <a:close/>
                </a:path>
              </a:pathLst>
            </a:custGeom>
            <a:ln w="19050">
              <a:solidFill>
                <a:srgbClr val="005CAE"/>
              </a:solidFill>
            </a:ln>
          </p:spPr>
          <p:txBody>
            <a:bodyPr wrap="square" lIns="0" tIns="0" rIns="0" bIns="0" rtlCol="0"/>
            <a:lstStyle/>
            <a:p>
              <a:endParaRPr sz="1632"/>
            </a:p>
          </p:txBody>
        </p:sp>
      </p:grpSp>
      <p:sp>
        <p:nvSpPr>
          <p:cNvPr id="39" name="object 39"/>
          <p:cNvSpPr txBox="1"/>
          <p:nvPr/>
        </p:nvSpPr>
        <p:spPr>
          <a:xfrm>
            <a:off x="3626774" y="3509038"/>
            <a:ext cx="1236858" cy="158725"/>
          </a:xfrm>
          <a:prstGeom prst="rect">
            <a:avLst/>
          </a:prstGeom>
        </p:spPr>
        <p:txBody>
          <a:bodyPr vert="horz" wrap="square" lIns="0" tIns="12092" rIns="0" bIns="0" rtlCol="0">
            <a:spAutoFit/>
          </a:bodyPr>
          <a:lstStyle/>
          <a:p>
            <a:pPr marL="11516">
              <a:spcBef>
                <a:spcPts val="95"/>
              </a:spcBef>
            </a:pPr>
            <a:r>
              <a:rPr sz="952" spc="-14" dirty="0">
                <a:latin typeface="メイリオ"/>
                <a:cs typeface="メイリオ"/>
              </a:rPr>
              <a:t>各年齢階層別の認定率</a:t>
            </a:r>
            <a:endParaRPr sz="952">
              <a:latin typeface="メイリオ"/>
              <a:cs typeface="メイリオ"/>
            </a:endParaRPr>
          </a:p>
        </p:txBody>
      </p:sp>
      <p:sp>
        <p:nvSpPr>
          <p:cNvPr id="40" name="object 40"/>
          <p:cNvSpPr txBox="1"/>
          <p:nvPr/>
        </p:nvSpPr>
        <p:spPr>
          <a:xfrm>
            <a:off x="6271279" y="5978010"/>
            <a:ext cx="3504432" cy="131996"/>
          </a:xfrm>
          <a:prstGeom prst="rect">
            <a:avLst/>
          </a:prstGeom>
        </p:spPr>
        <p:txBody>
          <a:bodyPr vert="horz" wrap="square" lIns="0" tIns="13244" rIns="0" bIns="0" rtlCol="0">
            <a:spAutoFit/>
          </a:bodyPr>
          <a:lstStyle/>
          <a:p>
            <a:pPr marL="11516">
              <a:spcBef>
                <a:spcPts val="104"/>
              </a:spcBef>
            </a:pPr>
            <a:r>
              <a:rPr sz="771" dirty="0">
                <a:latin typeface="メイリオ"/>
                <a:cs typeface="メイリオ"/>
              </a:rPr>
              <a:t>（資料）</a:t>
            </a:r>
            <a:r>
              <a:rPr sz="771" spc="-14" dirty="0">
                <a:latin typeface="メイリオ"/>
                <a:cs typeface="メイリオ"/>
              </a:rPr>
              <a:t>将来推計は、国立社会保障・人口問題研究所「日本の将来推計人口」</a:t>
            </a:r>
            <a:endParaRPr sz="771">
              <a:latin typeface="メイリオ"/>
              <a:cs typeface="メイリオ"/>
            </a:endParaRPr>
          </a:p>
        </p:txBody>
      </p:sp>
      <p:sp>
        <p:nvSpPr>
          <p:cNvPr id="41" name="object 41"/>
          <p:cNvSpPr txBox="1"/>
          <p:nvPr/>
        </p:nvSpPr>
        <p:spPr>
          <a:xfrm>
            <a:off x="6569783" y="6096859"/>
            <a:ext cx="2550877" cy="131996"/>
          </a:xfrm>
          <a:prstGeom prst="rect">
            <a:avLst/>
          </a:prstGeom>
        </p:spPr>
        <p:txBody>
          <a:bodyPr vert="horz" wrap="square" lIns="0" tIns="13244" rIns="0" bIns="0" rtlCol="0">
            <a:spAutoFit/>
          </a:bodyPr>
          <a:lstStyle/>
          <a:p>
            <a:pPr marL="11516">
              <a:spcBef>
                <a:spcPts val="104"/>
              </a:spcBef>
            </a:pPr>
            <a:r>
              <a:rPr sz="771" dirty="0">
                <a:latin typeface="メイリオ"/>
                <a:cs typeface="メイリオ"/>
              </a:rPr>
              <a:t>（令和５(2023</a:t>
            </a:r>
            <a:r>
              <a:rPr sz="771" spc="-5" dirty="0">
                <a:latin typeface="メイリオ"/>
                <a:cs typeface="メイリオ"/>
              </a:rPr>
              <a:t>)年４月推計</a:t>
            </a:r>
            <a:r>
              <a:rPr sz="771" dirty="0">
                <a:latin typeface="メイリオ"/>
                <a:cs typeface="メイリオ"/>
              </a:rPr>
              <a:t>）出生中位</a:t>
            </a:r>
            <a:r>
              <a:rPr sz="771" spc="-9" dirty="0">
                <a:latin typeface="メイリオ"/>
                <a:cs typeface="メイリオ"/>
              </a:rPr>
              <a:t>（</a:t>
            </a:r>
            <a:r>
              <a:rPr sz="771" dirty="0">
                <a:latin typeface="メイリオ"/>
                <a:cs typeface="メイリオ"/>
              </a:rPr>
              <a:t>死亡中位）</a:t>
            </a:r>
            <a:r>
              <a:rPr sz="771" spc="-23" dirty="0">
                <a:latin typeface="メイリオ"/>
                <a:cs typeface="メイリオ"/>
              </a:rPr>
              <a:t>推計</a:t>
            </a:r>
            <a:endParaRPr sz="771">
              <a:latin typeface="メイリオ"/>
              <a:cs typeface="メイリオ"/>
            </a:endParaRPr>
          </a:p>
        </p:txBody>
      </p:sp>
      <p:sp>
        <p:nvSpPr>
          <p:cNvPr id="42" name="object 42"/>
          <p:cNvSpPr txBox="1"/>
          <p:nvPr/>
        </p:nvSpPr>
        <p:spPr>
          <a:xfrm>
            <a:off x="6503450" y="6217090"/>
            <a:ext cx="3949540" cy="131996"/>
          </a:xfrm>
          <a:prstGeom prst="rect">
            <a:avLst/>
          </a:prstGeom>
        </p:spPr>
        <p:txBody>
          <a:bodyPr vert="horz" wrap="square" lIns="0" tIns="13244" rIns="0" bIns="0" rtlCol="0">
            <a:spAutoFit/>
          </a:bodyPr>
          <a:lstStyle/>
          <a:p>
            <a:pPr marL="11516">
              <a:spcBef>
                <a:spcPts val="104"/>
              </a:spcBef>
            </a:pPr>
            <a:r>
              <a:rPr sz="771" dirty="0">
                <a:latin typeface="メイリオ"/>
                <a:cs typeface="メイリオ"/>
              </a:rPr>
              <a:t>2020</a:t>
            </a:r>
            <a:r>
              <a:rPr sz="771" spc="-5" dirty="0">
                <a:latin typeface="メイリオ"/>
                <a:cs typeface="メイリオ"/>
              </a:rPr>
              <a:t>年までの実績は、総務省統計局「国勢調査」</a:t>
            </a:r>
            <a:r>
              <a:rPr sz="771" dirty="0">
                <a:latin typeface="メイリオ"/>
                <a:cs typeface="メイリオ"/>
              </a:rPr>
              <a:t>（</a:t>
            </a:r>
            <a:r>
              <a:rPr sz="771" spc="-9" dirty="0">
                <a:latin typeface="メイリオ"/>
                <a:cs typeface="メイリオ"/>
              </a:rPr>
              <a:t>年齢不詳人口を按分補正した人口</a:t>
            </a:r>
            <a:r>
              <a:rPr sz="771" spc="-45" dirty="0">
                <a:latin typeface="メイリオ"/>
                <a:cs typeface="メイリオ"/>
              </a:rPr>
              <a:t>）</a:t>
            </a:r>
            <a:endParaRPr sz="771">
              <a:latin typeface="メイリオ"/>
              <a:cs typeface="メイリオ"/>
            </a:endParaRPr>
          </a:p>
        </p:txBody>
      </p:sp>
      <p:sp>
        <p:nvSpPr>
          <p:cNvPr id="43" name="object 43" descr="$PPTXTitle"/>
          <p:cNvSpPr txBox="1">
            <a:spLocks noGrp="1"/>
          </p:cNvSpPr>
          <p:nvPr>
            <p:ph type="title"/>
          </p:nvPr>
        </p:nvSpPr>
        <p:spPr>
          <a:xfrm>
            <a:off x="1956002" y="422411"/>
            <a:ext cx="5786402" cy="290807"/>
          </a:xfrm>
          <a:prstGeom prst="rect">
            <a:avLst/>
          </a:prstGeom>
        </p:spPr>
        <p:txBody>
          <a:bodyPr vert="horz" wrap="square" lIns="0" tIns="11516" rIns="0" bIns="0" rtlCol="0" anchor="ctr">
            <a:spAutoFit/>
          </a:bodyPr>
          <a:lstStyle/>
          <a:p>
            <a:pPr marL="11516">
              <a:lnSpc>
                <a:spcPct val="100000"/>
              </a:lnSpc>
              <a:spcBef>
                <a:spcPts val="91"/>
              </a:spcBef>
              <a:tabLst>
                <a:tab pos="1853557" algn="l"/>
              </a:tabLst>
            </a:pPr>
            <a:r>
              <a:rPr sz="1814" dirty="0">
                <a:latin typeface="メイリオ"/>
                <a:cs typeface="メイリオ"/>
              </a:rPr>
              <a:t>医療需要の変</a:t>
            </a:r>
            <a:r>
              <a:rPr sz="1814" spc="-45" dirty="0">
                <a:latin typeface="メイリオ"/>
                <a:cs typeface="メイリオ"/>
              </a:rPr>
              <a:t>化</a:t>
            </a:r>
            <a:r>
              <a:rPr sz="1814" dirty="0">
                <a:latin typeface="メイリオ"/>
                <a:cs typeface="メイリオ"/>
              </a:rPr>
              <a:t>	医療と介護の複合ニーズ</a:t>
            </a:r>
            <a:r>
              <a:rPr sz="1814" spc="-14" dirty="0">
                <a:latin typeface="メイリオ"/>
                <a:cs typeface="メイリオ"/>
              </a:rPr>
              <a:t>が</a:t>
            </a:r>
            <a:r>
              <a:rPr sz="1814" dirty="0">
                <a:latin typeface="メイリオ"/>
                <a:cs typeface="メイリオ"/>
              </a:rPr>
              <a:t>一層</a:t>
            </a:r>
            <a:r>
              <a:rPr sz="1814" spc="-14" dirty="0">
                <a:latin typeface="メイリオ"/>
                <a:cs typeface="メイリオ"/>
              </a:rPr>
              <a:t>高</a:t>
            </a:r>
            <a:r>
              <a:rPr sz="1814" dirty="0">
                <a:latin typeface="メイリオ"/>
                <a:cs typeface="メイリオ"/>
              </a:rPr>
              <a:t>ま</a:t>
            </a:r>
            <a:r>
              <a:rPr sz="1814" spc="-45" dirty="0">
                <a:latin typeface="メイリオ"/>
                <a:cs typeface="メイリオ"/>
              </a:rPr>
              <a:t>る</a:t>
            </a:r>
            <a:endParaRPr sz="1814">
              <a:latin typeface="メイリオ"/>
              <a:cs typeface="メイリオ"/>
            </a:endParaRPr>
          </a:p>
        </p:txBody>
      </p:sp>
      <p:sp>
        <p:nvSpPr>
          <p:cNvPr id="44" name="object 44"/>
          <p:cNvSpPr txBox="1"/>
          <p:nvPr/>
        </p:nvSpPr>
        <p:spPr>
          <a:xfrm>
            <a:off x="1967127" y="941371"/>
            <a:ext cx="8396012" cy="598012"/>
          </a:xfrm>
          <a:prstGeom prst="rect">
            <a:avLst/>
          </a:prstGeom>
          <a:ln w="25400">
            <a:solidFill>
              <a:srgbClr val="000000"/>
            </a:solidFill>
          </a:ln>
        </p:spPr>
        <p:txBody>
          <a:bodyPr vert="horz" wrap="square" lIns="0" tIns="20729" rIns="0" bIns="0" rtlCol="0">
            <a:spAutoFit/>
          </a:bodyPr>
          <a:lstStyle/>
          <a:p>
            <a:pPr marL="394435" indent="-308063">
              <a:lnSpc>
                <a:spcPts val="1464"/>
              </a:lnSpc>
              <a:spcBef>
                <a:spcPts val="163"/>
              </a:spcBef>
              <a:buChar char="○"/>
              <a:tabLst>
                <a:tab pos="394435" algn="l"/>
              </a:tabLst>
            </a:pPr>
            <a:r>
              <a:rPr sz="1224" spc="-32" dirty="0">
                <a:latin typeface="メイリオ"/>
                <a:cs typeface="メイリオ"/>
              </a:rPr>
              <a:t>要介護認定率は、年齢が上がるにつれ上昇し、特に、</a:t>
            </a:r>
            <a:r>
              <a:rPr sz="1224" spc="-9" dirty="0">
                <a:latin typeface="メイリオ"/>
                <a:cs typeface="メイリオ"/>
              </a:rPr>
              <a:t>85</a:t>
            </a:r>
            <a:r>
              <a:rPr sz="1224" spc="-36" dirty="0">
                <a:latin typeface="メイリオ"/>
                <a:cs typeface="メイリオ"/>
              </a:rPr>
              <a:t>歳以上で上昇する。</a:t>
            </a:r>
            <a:endParaRPr sz="1224">
              <a:latin typeface="メイリオ"/>
              <a:cs typeface="メイリオ"/>
            </a:endParaRPr>
          </a:p>
          <a:p>
            <a:pPr marL="395587" indent="-309214">
              <a:lnSpc>
                <a:spcPts val="1460"/>
              </a:lnSpc>
              <a:buChar char="○"/>
              <a:tabLst>
                <a:tab pos="395587" algn="l"/>
              </a:tabLst>
            </a:pPr>
            <a:r>
              <a:rPr sz="1224" spc="-9" dirty="0">
                <a:latin typeface="メイリオ"/>
                <a:cs typeface="メイリオ"/>
              </a:rPr>
              <a:t>2025</a:t>
            </a:r>
            <a:r>
              <a:rPr sz="1224" spc="-36" dirty="0">
                <a:latin typeface="メイリオ"/>
                <a:cs typeface="メイリオ"/>
              </a:rPr>
              <a:t>年度以降、後期高齢者の増加は緩やかとなるが、</a:t>
            </a:r>
            <a:r>
              <a:rPr sz="1224" spc="-9" dirty="0">
                <a:latin typeface="メイリオ"/>
                <a:cs typeface="メイリオ"/>
              </a:rPr>
              <a:t>85</a:t>
            </a:r>
            <a:r>
              <a:rPr sz="1224" spc="-36" dirty="0">
                <a:latin typeface="メイリオ"/>
                <a:cs typeface="メイリオ"/>
              </a:rPr>
              <a:t>歳以上の人口は、</a:t>
            </a:r>
            <a:r>
              <a:rPr sz="1224" spc="-9" dirty="0">
                <a:latin typeface="メイリオ"/>
                <a:cs typeface="メイリオ"/>
              </a:rPr>
              <a:t>2040</a:t>
            </a:r>
            <a:r>
              <a:rPr sz="1224" spc="-41" dirty="0">
                <a:latin typeface="メイリオ"/>
                <a:cs typeface="メイリオ"/>
              </a:rPr>
              <a:t>年に向けて、引き続き増加が見込</a:t>
            </a:r>
            <a:endParaRPr sz="1224">
              <a:latin typeface="メイリオ"/>
              <a:cs typeface="メイリオ"/>
            </a:endParaRPr>
          </a:p>
          <a:p>
            <a:pPr marL="239540">
              <a:lnSpc>
                <a:spcPts val="1464"/>
              </a:lnSpc>
            </a:pPr>
            <a:r>
              <a:rPr sz="1224" spc="-36" dirty="0">
                <a:latin typeface="メイリオ"/>
                <a:cs typeface="メイリオ"/>
              </a:rPr>
              <a:t>まれており、医療と介護の複合ニーズを持つ者が一層多くなることが見込まれる。</a:t>
            </a:r>
            <a:endParaRPr sz="1224">
              <a:latin typeface="メイリオ"/>
              <a:cs typeface="メイリオ"/>
            </a:endParaRPr>
          </a:p>
        </p:txBody>
      </p:sp>
      <p:pic>
        <p:nvPicPr>
          <p:cNvPr id="45" name="object 45"/>
          <p:cNvPicPr/>
          <p:nvPr/>
        </p:nvPicPr>
        <p:blipFill>
          <a:blip r:embed="rId3" cstate="print"/>
          <a:stretch>
            <a:fillRect/>
          </a:stretch>
        </p:blipFill>
        <p:spPr>
          <a:xfrm>
            <a:off x="6327134" y="2073949"/>
            <a:ext cx="3886430" cy="3891958"/>
          </a:xfrm>
          <a:prstGeom prst="rect">
            <a:avLst/>
          </a:prstGeom>
        </p:spPr>
      </p:pic>
      <p:sp>
        <p:nvSpPr>
          <p:cNvPr id="46" name="object 46"/>
          <p:cNvSpPr/>
          <p:nvPr/>
        </p:nvSpPr>
        <p:spPr>
          <a:xfrm>
            <a:off x="7270670" y="277061"/>
            <a:ext cx="3343203" cy="152592"/>
          </a:xfrm>
          <a:custGeom>
            <a:avLst/>
            <a:gdLst/>
            <a:ahLst/>
            <a:cxnLst/>
            <a:rect l="l" t="t" r="r" b="b"/>
            <a:pathLst>
              <a:path w="3686809" h="168275">
                <a:moveTo>
                  <a:pt x="3686429" y="0"/>
                </a:moveTo>
                <a:lnTo>
                  <a:pt x="0" y="0"/>
                </a:lnTo>
                <a:lnTo>
                  <a:pt x="0" y="168046"/>
                </a:lnTo>
                <a:lnTo>
                  <a:pt x="3686429" y="168046"/>
                </a:lnTo>
                <a:lnTo>
                  <a:pt x="3686429" y="0"/>
                </a:lnTo>
                <a:close/>
              </a:path>
            </a:pathLst>
          </a:custGeom>
          <a:solidFill>
            <a:srgbClr val="FFFFFF"/>
          </a:solidFill>
        </p:spPr>
        <p:txBody>
          <a:bodyPr wrap="square" lIns="0" tIns="0" rIns="0" bIns="0" rtlCol="0"/>
          <a:lstStyle/>
          <a:p>
            <a:endParaRPr sz="1632"/>
          </a:p>
        </p:txBody>
      </p:sp>
      <p:sp>
        <p:nvSpPr>
          <p:cNvPr id="47" name="object 47"/>
          <p:cNvSpPr txBox="1"/>
          <p:nvPr/>
        </p:nvSpPr>
        <p:spPr>
          <a:xfrm>
            <a:off x="7270670" y="277061"/>
            <a:ext cx="3343203" cy="140664"/>
          </a:xfrm>
          <a:prstGeom prst="rect">
            <a:avLst/>
          </a:prstGeom>
          <a:ln w="6350">
            <a:solidFill>
              <a:srgbClr val="000000"/>
            </a:solidFill>
          </a:ln>
        </p:spPr>
        <p:txBody>
          <a:bodyPr vert="horz" wrap="square" lIns="0" tIns="14971" rIns="0" bIns="0" rtlCol="0">
            <a:spAutoFit/>
          </a:bodyPr>
          <a:lstStyle/>
          <a:p>
            <a:pPr marL="60461">
              <a:spcBef>
                <a:spcPts val="118"/>
              </a:spcBef>
            </a:pPr>
            <a:r>
              <a:rPr sz="816" dirty="0">
                <a:latin typeface="メイリオ"/>
                <a:cs typeface="メイリオ"/>
              </a:rPr>
              <a:t>令和</a:t>
            </a:r>
            <a:r>
              <a:rPr sz="816" spc="-9" dirty="0">
                <a:latin typeface="メイリオ"/>
                <a:cs typeface="メイリオ"/>
              </a:rPr>
              <a:t>6</a:t>
            </a:r>
            <a:r>
              <a:rPr sz="816" dirty="0">
                <a:latin typeface="メイリオ"/>
                <a:cs typeface="メイリオ"/>
              </a:rPr>
              <a:t>年８月</a:t>
            </a:r>
            <a:r>
              <a:rPr sz="816" spc="-9" dirty="0">
                <a:latin typeface="メイリオ"/>
                <a:cs typeface="メイリオ"/>
              </a:rPr>
              <a:t>26</a:t>
            </a:r>
            <a:r>
              <a:rPr sz="816" spc="-14" dirty="0">
                <a:latin typeface="メイリオ"/>
                <a:cs typeface="メイリオ"/>
              </a:rPr>
              <a:t>日 新たな地域医療構想等に関する検討会資料(一部改)</a:t>
            </a:r>
            <a:endParaRPr sz="816" dirty="0">
              <a:latin typeface="メイリオ"/>
              <a:cs typeface="メイリオ"/>
            </a:endParaRPr>
          </a:p>
        </p:txBody>
      </p:sp>
      <p:sp>
        <p:nvSpPr>
          <p:cNvPr id="48" name="フッター プレースホルダー 3">
            <a:extLst>
              <a:ext uri="{FF2B5EF4-FFF2-40B4-BE49-F238E27FC236}">
                <a16:creationId xmlns:a16="http://schemas.microsoft.com/office/drawing/2014/main" id="{1934BD1B-DCE5-5769-3C6E-3F323947E8CB}"/>
              </a:ext>
            </a:extLst>
          </p:cNvPr>
          <p:cNvSpPr>
            <a:spLocks noGrp="1"/>
          </p:cNvSpPr>
          <p:nvPr>
            <p:ph type="ftr" sz="quarter" idx="11"/>
          </p:nvPr>
        </p:nvSpPr>
        <p:spPr>
          <a:xfrm>
            <a:off x="-113211" y="165464"/>
            <a:ext cx="1786924" cy="661296"/>
          </a:xfrm>
        </p:spPr>
        <p:txBody>
          <a:bodyPr/>
          <a:lstStyle/>
          <a:p>
            <a:r>
              <a:rPr kumimoji="1" lang="en-US" altLang="ja-JP" sz="2800" dirty="0">
                <a:latin typeface="+mn-ea"/>
              </a:rPr>
              <a:t>【</a:t>
            </a:r>
            <a:r>
              <a:rPr kumimoji="1" lang="ja-JP" altLang="en-US" sz="2800" dirty="0">
                <a:latin typeface="+mn-ea"/>
              </a:rPr>
              <a:t>図２</a:t>
            </a:r>
            <a:r>
              <a:rPr kumimoji="1" lang="en-US" altLang="ja-JP" sz="2800" dirty="0">
                <a:latin typeface="+mn-ea"/>
              </a:rPr>
              <a:t>】</a:t>
            </a:r>
            <a:endParaRPr kumimoji="1" lang="ja-JP" altLang="en-US" sz="2800" dirty="0">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BBBC-0CA3-AEB8-621D-9450D9825C79}"/>
            </a:ext>
          </a:extLst>
        </p:cNvPr>
        <p:cNvGrpSpPr/>
        <p:nvPr/>
      </p:nvGrpSpPr>
      <p:grpSpPr>
        <a:xfrm>
          <a:off x="0" y="0"/>
          <a:ext cx="0" cy="0"/>
          <a:chOff x="0" y="0"/>
          <a:chExt cx="0" cy="0"/>
        </a:xfrm>
      </p:grpSpPr>
      <p:sp>
        <p:nvSpPr>
          <p:cNvPr id="6" name="object 39">
            <a:extLst>
              <a:ext uri="{FF2B5EF4-FFF2-40B4-BE49-F238E27FC236}">
                <a16:creationId xmlns:a16="http://schemas.microsoft.com/office/drawing/2014/main" id="{6F63E6CF-B816-F2FC-6204-74A6DFF14595}"/>
              </a:ext>
            </a:extLst>
          </p:cNvPr>
          <p:cNvSpPr/>
          <p:nvPr/>
        </p:nvSpPr>
        <p:spPr>
          <a:xfrm>
            <a:off x="1044923" y="974098"/>
            <a:ext cx="9116190" cy="3108540"/>
          </a:xfrm>
          <a:custGeom>
            <a:avLst/>
            <a:gdLst/>
            <a:ahLst/>
            <a:cxnLst/>
            <a:rect l="l" t="t" r="r" b="b"/>
            <a:pathLst>
              <a:path w="5279390" h="1800225">
                <a:moveTo>
                  <a:pt x="0" y="0"/>
                </a:moveTo>
                <a:lnTo>
                  <a:pt x="0" y="1799996"/>
                </a:lnTo>
                <a:lnTo>
                  <a:pt x="5278920" y="1799996"/>
                </a:lnTo>
                <a:lnTo>
                  <a:pt x="5238197" y="1783839"/>
                </a:lnTo>
                <a:lnTo>
                  <a:pt x="5197906" y="1767090"/>
                </a:lnTo>
                <a:lnTo>
                  <a:pt x="5158019" y="1749767"/>
                </a:lnTo>
                <a:lnTo>
                  <a:pt x="5118512" y="1731889"/>
                </a:lnTo>
                <a:lnTo>
                  <a:pt x="5079358" y="1713476"/>
                </a:lnTo>
                <a:lnTo>
                  <a:pt x="5040533" y="1694547"/>
                </a:lnTo>
                <a:lnTo>
                  <a:pt x="5002012" y="1675119"/>
                </a:lnTo>
                <a:lnTo>
                  <a:pt x="4963767" y="1655212"/>
                </a:lnTo>
                <a:lnTo>
                  <a:pt x="4925775" y="1634845"/>
                </a:lnTo>
                <a:lnTo>
                  <a:pt x="4888010" y="1614037"/>
                </a:lnTo>
                <a:lnTo>
                  <a:pt x="4850446" y="1592806"/>
                </a:lnTo>
                <a:lnTo>
                  <a:pt x="4813057" y="1571172"/>
                </a:lnTo>
                <a:lnTo>
                  <a:pt x="4775819" y="1549153"/>
                </a:lnTo>
                <a:lnTo>
                  <a:pt x="4738706" y="1526768"/>
                </a:lnTo>
                <a:lnTo>
                  <a:pt x="4701692" y="1504037"/>
                </a:lnTo>
                <a:lnTo>
                  <a:pt x="4627860" y="1457609"/>
                </a:lnTo>
                <a:lnTo>
                  <a:pt x="4554121" y="1410020"/>
                </a:lnTo>
                <a:lnTo>
                  <a:pt x="4102203" y="1108570"/>
                </a:lnTo>
                <a:lnTo>
                  <a:pt x="3983438" y="1031351"/>
                </a:lnTo>
                <a:lnTo>
                  <a:pt x="3902254" y="979994"/>
                </a:lnTo>
                <a:lnTo>
                  <a:pt x="3819226" y="928912"/>
                </a:lnTo>
                <a:lnTo>
                  <a:pt x="3776958" y="903521"/>
                </a:lnTo>
                <a:lnTo>
                  <a:pt x="3734152" y="878255"/>
                </a:lnTo>
                <a:lnTo>
                  <a:pt x="3690783" y="853133"/>
                </a:lnTo>
                <a:lnTo>
                  <a:pt x="3646826" y="828174"/>
                </a:lnTo>
                <a:lnTo>
                  <a:pt x="3602256" y="803397"/>
                </a:lnTo>
                <a:lnTo>
                  <a:pt x="3557046" y="778821"/>
                </a:lnTo>
                <a:lnTo>
                  <a:pt x="3511172" y="754464"/>
                </a:lnTo>
                <a:lnTo>
                  <a:pt x="3464608" y="730346"/>
                </a:lnTo>
                <a:lnTo>
                  <a:pt x="3417329" y="706485"/>
                </a:lnTo>
                <a:lnTo>
                  <a:pt x="3369308" y="682901"/>
                </a:lnTo>
                <a:lnTo>
                  <a:pt x="3320521" y="659611"/>
                </a:lnTo>
                <a:lnTo>
                  <a:pt x="3270942" y="636636"/>
                </a:lnTo>
                <a:lnTo>
                  <a:pt x="3220546" y="613994"/>
                </a:lnTo>
                <a:lnTo>
                  <a:pt x="3169307" y="591703"/>
                </a:lnTo>
                <a:lnTo>
                  <a:pt x="3117200" y="569784"/>
                </a:lnTo>
                <a:lnTo>
                  <a:pt x="3064199" y="548253"/>
                </a:lnTo>
                <a:lnTo>
                  <a:pt x="3010279" y="527132"/>
                </a:lnTo>
                <a:lnTo>
                  <a:pt x="2955414" y="506437"/>
                </a:lnTo>
                <a:lnTo>
                  <a:pt x="2899579" y="486189"/>
                </a:lnTo>
                <a:lnTo>
                  <a:pt x="2842748" y="466406"/>
                </a:lnTo>
                <a:lnTo>
                  <a:pt x="2784896" y="447107"/>
                </a:lnTo>
                <a:lnTo>
                  <a:pt x="2725998" y="428311"/>
                </a:lnTo>
                <a:lnTo>
                  <a:pt x="2666028" y="410036"/>
                </a:lnTo>
                <a:lnTo>
                  <a:pt x="2604960" y="392302"/>
                </a:lnTo>
                <a:lnTo>
                  <a:pt x="1734232" y="199653"/>
                </a:lnTo>
                <a:lnTo>
                  <a:pt x="890300" y="79394"/>
                </a:lnTo>
                <a:lnTo>
                  <a:pt x="252457" y="17513"/>
                </a:lnTo>
                <a:lnTo>
                  <a:pt x="0" y="0"/>
                </a:lnTo>
                <a:close/>
              </a:path>
            </a:pathLst>
          </a:custGeom>
          <a:solidFill>
            <a:srgbClr val="BDDC9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sp>
        <p:nvSpPr>
          <p:cNvPr id="7" name="object 40">
            <a:extLst>
              <a:ext uri="{FF2B5EF4-FFF2-40B4-BE49-F238E27FC236}">
                <a16:creationId xmlns:a16="http://schemas.microsoft.com/office/drawing/2014/main" id="{5D8EDE97-EB70-ED21-D4FD-EC5534127593}"/>
              </a:ext>
            </a:extLst>
          </p:cNvPr>
          <p:cNvSpPr/>
          <p:nvPr/>
        </p:nvSpPr>
        <p:spPr>
          <a:xfrm>
            <a:off x="4178659" y="1349637"/>
            <a:ext cx="5982431" cy="2733541"/>
          </a:xfrm>
          <a:custGeom>
            <a:avLst/>
            <a:gdLst/>
            <a:ahLst/>
            <a:cxnLst/>
            <a:rect l="l" t="t" r="r" b="b"/>
            <a:pathLst>
              <a:path w="3464559" h="1583054">
                <a:moveTo>
                  <a:pt x="0" y="0"/>
                </a:moveTo>
                <a:lnTo>
                  <a:pt x="0" y="1582513"/>
                </a:lnTo>
                <a:lnTo>
                  <a:pt x="3464102" y="1582513"/>
                </a:lnTo>
                <a:lnTo>
                  <a:pt x="3423380" y="1566356"/>
                </a:lnTo>
                <a:lnTo>
                  <a:pt x="3383088" y="1549607"/>
                </a:lnTo>
                <a:lnTo>
                  <a:pt x="3343202" y="1532284"/>
                </a:lnTo>
                <a:lnTo>
                  <a:pt x="3303694" y="1514407"/>
                </a:lnTo>
                <a:lnTo>
                  <a:pt x="3264541" y="1495993"/>
                </a:lnTo>
                <a:lnTo>
                  <a:pt x="3225716" y="1477064"/>
                </a:lnTo>
                <a:lnTo>
                  <a:pt x="3187194" y="1457636"/>
                </a:lnTo>
                <a:lnTo>
                  <a:pt x="3148950" y="1437729"/>
                </a:lnTo>
                <a:lnTo>
                  <a:pt x="3110958" y="1417362"/>
                </a:lnTo>
                <a:lnTo>
                  <a:pt x="3073193" y="1396554"/>
                </a:lnTo>
                <a:lnTo>
                  <a:pt x="3035629" y="1375323"/>
                </a:lnTo>
                <a:lnTo>
                  <a:pt x="2998240" y="1353689"/>
                </a:lnTo>
                <a:lnTo>
                  <a:pt x="2961002" y="1331670"/>
                </a:lnTo>
                <a:lnTo>
                  <a:pt x="2923889" y="1309286"/>
                </a:lnTo>
                <a:lnTo>
                  <a:pt x="2886875" y="1286554"/>
                </a:lnTo>
                <a:lnTo>
                  <a:pt x="2813043" y="1240126"/>
                </a:lnTo>
                <a:lnTo>
                  <a:pt x="2739303" y="1192537"/>
                </a:lnTo>
                <a:lnTo>
                  <a:pt x="2287385" y="891087"/>
                </a:lnTo>
                <a:lnTo>
                  <a:pt x="2168620" y="813868"/>
                </a:lnTo>
                <a:lnTo>
                  <a:pt x="2087436" y="762511"/>
                </a:lnTo>
                <a:lnTo>
                  <a:pt x="2004409" y="711429"/>
                </a:lnTo>
                <a:lnTo>
                  <a:pt x="1962140" y="686038"/>
                </a:lnTo>
                <a:lnTo>
                  <a:pt x="1919334" y="660772"/>
                </a:lnTo>
                <a:lnTo>
                  <a:pt x="1875966" y="635650"/>
                </a:lnTo>
                <a:lnTo>
                  <a:pt x="1832009" y="610691"/>
                </a:lnTo>
                <a:lnTo>
                  <a:pt x="1787439" y="585914"/>
                </a:lnTo>
                <a:lnTo>
                  <a:pt x="1742229" y="561338"/>
                </a:lnTo>
                <a:lnTo>
                  <a:pt x="1696355" y="536981"/>
                </a:lnTo>
                <a:lnTo>
                  <a:pt x="1649791" y="512863"/>
                </a:lnTo>
                <a:lnTo>
                  <a:pt x="1602511" y="489002"/>
                </a:lnTo>
                <a:lnTo>
                  <a:pt x="1554491" y="465418"/>
                </a:lnTo>
                <a:lnTo>
                  <a:pt x="1505704" y="442128"/>
                </a:lnTo>
                <a:lnTo>
                  <a:pt x="1456125" y="419153"/>
                </a:lnTo>
                <a:lnTo>
                  <a:pt x="1405729" y="396511"/>
                </a:lnTo>
                <a:lnTo>
                  <a:pt x="1354490" y="374220"/>
                </a:lnTo>
                <a:lnTo>
                  <a:pt x="1302383" y="352301"/>
                </a:lnTo>
                <a:lnTo>
                  <a:pt x="1249381" y="330770"/>
                </a:lnTo>
                <a:lnTo>
                  <a:pt x="1195461" y="309649"/>
                </a:lnTo>
                <a:lnTo>
                  <a:pt x="1140596" y="288954"/>
                </a:lnTo>
                <a:lnTo>
                  <a:pt x="1084761" y="268706"/>
                </a:lnTo>
                <a:lnTo>
                  <a:pt x="1027931" y="248923"/>
                </a:lnTo>
                <a:lnTo>
                  <a:pt x="970079" y="229624"/>
                </a:lnTo>
                <a:lnTo>
                  <a:pt x="911181" y="210828"/>
                </a:lnTo>
                <a:lnTo>
                  <a:pt x="851210" y="192553"/>
                </a:lnTo>
                <a:lnTo>
                  <a:pt x="790143" y="174820"/>
                </a:lnTo>
                <a:lnTo>
                  <a:pt x="0" y="0"/>
                </a:lnTo>
                <a:close/>
              </a:path>
            </a:pathLst>
          </a:custGeom>
          <a:solidFill>
            <a:srgbClr val="FFE89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8" name="object 41">
            <a:extLst>
              <a:ext uri="{FF2B5EF4-FFF2-40B4-BE49-F238E27FC236}">
                <a16:creationId xmlns:a16="http://schemas.microsoft.com/office/drawing/2014/main" id="{D5DB9667-D2C5-820A-B3A0-6F8DE3DF5309}"/>
              </a:ext>
            </a:extLst>
          </p:cNvPr>
          <p:cNvSpPr/>
          <p:nvPr/>
        </p:nvSpPr>
        <p:spPr>
          <a:xfrm>
            <a:off x="6617750" y="2039591"/>
            <a:ext cx="3542748" cy="2042755"/>
          </a:xfrm>
          <a:custGeom>
            <a:avLst/>
            <a:gdLst/>
            <a:ahLst/>
            <a:cxnLst/>
            <a:rect l="l" t="t" r="r" b="b"/>
            <a:pathLst>
              <a:path w="2051684" h="1183004">
                <a:moveTo>
                  <a:pt x="0" y="0"/>
                </a:moveTo>
                <a:lnTo>
                  <a:pt x="0" y="1182945"/>
                </a:lnTo>
                <a:lnTo>
                  <a:pt x="2051570" y="1182945"/>
                </a:lnTo>
                <a:lnTo>
                  <a:pt x="2010848" y="1166788"/>
                </a:lnTo>
                <a:lnTo>
                  <a:pt x="1970556" y="1150039"/>
                </a:lnTo>
                <a:lnTo>
                  <a:pt x="1930669" y="1132716"/>
                </a:lnTo>
                <a:lnTo>
                  <a:pt x="1891162" y="1114839"/>
                </a:lnTo>
                <a:lnTo>
                  <a:pt x="1852009" y="1096426"/>
                </a:lnTo>
                <a:lnTo>
                  <a:pt x="1813184" y="1077496"/>
                </a:lnTo>
                <a:lnTo>
                  <a:pt x="1774662" y="1058068"/>
                </a:lnTo>
                <a:lnTo>
                  <a:pt x="1736418" y="1038161"/>
                </a:lnTo>
                <a:lnTo>
                  <a:pt x="1698426" y="1017794"/>
                </a:lnTo>
                <a:lnTo>
                  <a:pt x="1660661" y="996986"/>
                </a:lnTo>
                <a:lnTo>
                  <a:pt x="1623096" y="975755"/>
                </a:lnTo>
                <a:lnTo>
                  <a:pt x="1585708" y="954121"/>
                </a:lnTo>
                <a:lnTo>
                  <a:pt x="1548470" y="932102"/>
                </a:lnTo>
                <a:lnTo>
                  <a:pt x="1511357" y="909718"/>
                </a:lnTo>
                <a:lnTo>
                  <a:pt x="1474343" y="886986"/>
                </a:lnTo>
                <a:lnTo>
                  <a:pt x="1400511" y="840558"/>
                </a:lnTo>
                <a:lnTo>
                  <a:pt x="1326771" y="792970"/>
                </a:lnTo>
                <a:lnTo>
                  <a:pt x="874853" y="491519"/>
                </a:lnTo>
                <a:lnTo>
                  <a:pt x="756088" y="414300"/>
                </a:lnTo>
                <a:lnTo>
                  <a:pt x="674904" y="362943"/>
                </a:lnTo>
                <a:lnTo>
                  <a:pt x="591877" y="311861"/>
                </a:lnTo>
                <a:lnTo>
                  <a:pt x="549608" y="286470"/>
                </a:lnTo>
                <a:lnTo>
                  <a:pt x="506802" y="261204"/>
                </a:lnTo>
                <a:lnTo>
                  <a:pt x="463434" y="236082"/>
                </a:lnTo>
                <a:lnTo>
                  <a:pt x="419477" y="211123"/>
                </a:lnTo>
                <a:lnTo>
                  <a:pt x="374907" y="186346"/>
                </a:lnTo>
                <a:lnTo>
                  <a:pt x="329697" y="161770"/>
                </a:lnTo>
                <a:lnTo>
                  <a:pt x="283823" y="137413"/>
                </a:lnTo>
                <a:lnTo>
                  <a:pt x="237259" y="113295"/>
                </a:lnTo>
                <a:lnTo>
                  <a:pt x="189979" y="89434"/>
                </a:lnTo>
                <a:lnTo>
                  <a:pt x="141959" y="65850"/>
                </a:lnTo>
                <a:lnTo>
                  <a:pt x="93172" y="42561"/>
                </a:lnTo>
                <a:lnTo>
                  <a:pt x="43593" y="19585"/>
                </a:lnTo>
                <a:lnTo>
                  <a:pt x="0" y="0"/>
                </a:lnTo>
                <a:close/>
              </a:path>
            </a:pathLst>
          </a:custGeom>
          <a:solidFill>
            <a:srgbClr val="FABE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9" name="object 42">
            <a:extLst>
              <a:ext uri="{FF2B5EF4-FFF2-40B4-BE49-F238E27FC236}">
                <a16:creationId xmlns:a16="http://schemas.microsoft.com/office/drawing/2014/main" id="{4F3D52E3-76EC-032C-D812-797B42957868}"/>
              </a:ext>
            </a:extLst>
          </p:cNvPr>
          <p:cNvSpPr/>
          <p:nvPr/>
        </p:nvSpPr>
        <p:spPr>
          <a:xfrm>
            <a:off x="7907327" y="2744863"/>
            <a:ext cx="2253280" cy="1337714"/>
          </a:xfrm>
          <a:custGeom>
            <a:avLst/>
            <a:gdLst/>
            <a:ahLst/>
            <a:cxnLst/>
            <a:rect l="l" t="t" r="r" b="b"/>
            <a:pathLst>
              <a:path w="1304925" h="774700">
                <a:moveTo>
                  <a:pt x="0" y="0"/>
                </a:moveTo>
                <a:lnTo>
                  <a:pt x="0" y="774506"/>
                </a:lnTo>
                <a:lnTo>
                  <a:pt x="1304747" y="774506"/>
                </a:lnTo>
                <a:lnTo>
                  <a:pt x="1264025" y="758349"/>
                </a:lnTo>
                <a:lnTo>
                  <a:pt x="1223733" y="741599"/>
                </a:lnTo>
                <a:lnTo>
                  <a:pt x="1183846" y="724276"/>
                </a:lnTo>
                <a:lnTo>
                  <a:pt x="1144339" y="706399"/>
                </a:lnTo>
                <a:lnTo>
                  <a:pt x="1105185" y="687986"/>
                </a:lnTo>
                <a:lnTo>
                  <a:pt x="1066360" y="669056"/>
                </a:lnTo>
                <a:lnTo>
                  <a:pt x="1027839" y="649628"/>
                </a:lnTo>
                <a:lnTo>
                  <a:pt x="989594" y="629722"/>
                </a:lnTo>
                <a:lnTo>
                  <a:pt x="951602" y="609355"/>
                </a:lnTo>
                <a:lnTo>
                  <a:pt x="913837" y="588546"/>
                </a:lnTo>
                <a:lnTo>
                  <a:pt x="876273" y="567316"/>
                </a:lnTo>
                <a:lnTo>
                  <a:pt x="838885" y="545681"/>
                </a:lnTo>
                <a:lnTo>
                  <a:pt x="801646" y="523663"/>
                </a:lnTo>
                <a:lnTo>
                  <a:pt x="764533" y="501278"/>
                </a:lnTo>
                <a:lnTo>
                  <a:pt x="727519" y="478547"/>
                </a:lnTo>
                <a:lnTo>
                  <a:pt x="653687" y="432119"/>
                </a:lnTo>
                <a:lnTo>
                  <a:pt x="579948" y="384530"/>
                </a:lnTo>
                <a:lnTo>
                  <a:pt x="128030" y="83079"/>
                </a:lnTo>
                <a:lnTo>
                  <a:pt x="9265" y="5861"/>
                </a:lnTo>
                <a:lnTo>
                  <a:pt x="0" y="0"/>
                </a:lnTo>
                <a:close/>
              </a:path>
            </a:pathLst>
          </a:custGeom>
          <a:solidFill>
            <a:srgbClr val="F08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10" name="object 43">
            <a:extLst>
              <a:ext uri="{FF2B5EF4-FFF2-40B4-BE49-F238E27FC236}">
                <a16:creationId xmlns:a16="http://schemas.microsoft.com/office/drawing/2014/main" id="{597720B2-8A50-0AE6-9B3F-65A246620AA1}"/>
              </a:ext>
            </a:extLst>
          </p:cNvPr>
          <p:cNvSpPr/>
          <p:nvPr/>
        </p:nvSpPr>
        <p:spPr>
          <a:xfrm>
            <a:off x="1051150" y="977357"/>
            <a:ext cx="9131540" cy="3101959"/>
          </a:xfrm>
          <a:custGeom>
            <a:avLst/>
            <a:gdLst/>
            <a:ahLst/>
            <a:cxnLst/>
            <a:rect l="l" t="t" r="r" b="b"/>
            <a:pathLst>
              <a:path w="5288280" h="1796415">
                <a:moveTo>
                  <a:pt x="0" y="0"/>
                </a:moveTo>
                <a:lnTo>
                  <a:pt x="0" y="1796402"/>
                </a:lnTo>
                <a:lnTo>
                  <a:pt x="5288165" y="1796402"/>
                </a:lnTo>
              </a:path>
            </a:pathLst>
          </a:custGeom>
          <a:ln w="72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13" name="object 49">
            <a:extLst>
              <a:ext uri="{FF2B5EF4-FFF2-40B4-BE49-F238E27FC236}">
                <a16:creationId xmlns:a16="http://schemas.microsoft.com/office/drawing/2014/main" id="{AD11BE1E-65C7-3EF1-9EED-C1805C740056}"/>
              </a:ext>
            </a:extLst>
          </p:cNvPr>
          <p:cNvSpPr txBox="1"/>
          <p:nvPr/>
        </p:nvSpPr>
        <p:spPr>
          <a:xfrm>
            <a:off x="10361935" y="3824740"/>
            <a:ext cx="1252419" cy="571118"/>
          </a:xfrm>
          <a:prstGeom prst="rect">
            <a:avLst/>
          </a:prstGeom>
        </p:spPr>
        <p:txBody>
          <a:bodyPr vert="horz" wrap="square" lIns="0" tIns="8255" rIns="0" bIns="0" rtlCol="0">
            <a:spAutoFit/>
          </a:bodyPr>
          <a:lstStyle/>
          <a:p>
            <a:pPr marL="12700" marR="5080" lvl="0" indent="635" algn="just" defTabSz="914400" rtl="0" eaLnBrk="1" fontAlgn="auto" latinLnBrk="0" hangingPunct="1">
              <a:lnSpc>
                <a:spcPct val="107400"/>
              </a:lnSpc>
              <a:spcBef>
                <a:spcPts val="65"/>
              </a:spcBef>
              <a:spcAft>
                <a:spcPts val="0"/>
              </a:spcAft>
              <a:buClrTx/>
              <a:buSzTx/>
              <a:buFontTx/>
              <a:buNone/>
              <a:tabLst/>
              <a:defRPr/>
            </a:pPr>
            <a:r>
              <a:rPr kumimoji="1" sz="700" b="0" i="0" u="none" strike="noStrike" kern="1200" cap="none" spc="1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icrosoft JhengHei"/>
              </a:rPr>
              <a:t>参考文献：葛谷雅文.老年医学における</a:t>
            </a:r>
            <a:r>
              <a:rPr kumimoji="1" sz="700" b="0" i="0" u="none" strike="noStrike" kern="1200" cap="none" spc="4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Sarcopenia</a:t>
            </a:r>
            <a:r>
              <a:rPr kumimoji="1" sz="700" b="0" i="0" u="none" strike="noStrike" kern="1200" cap="none" spc="-4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 </a:t>
            </a:r>
            <a:r>
              <a:rPr kumimoji="1" sz="700" b="0" i="0" u="none" strike="noStrike" kern="1200" cap="none" spc="-5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&amp;</a:t>
            </a:r>
            <a:r>
              <a:rPr kumimoji="1" sz="700" b="0" i="0" u="none" strike="noStrike" kern="1200" cap="none" spc="-7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 </a:t>
            </a:r>
            <a:r>
              <a:rPr kumimoji="1" sz="700" b="0" i="0" u="none" strike="noStrike" kern="1200" cap="none" spc="4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Frailty</a:t>
            </a:r>
            <a:r>
              <a:rPr kumimoji="1" sz="700" b="0" i="0" u="none" strike="noStrike" kern="1200" cap="none" spc="7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の</a:t>
            </a:r>
            <a:r>
              <a:rPr kumimoji="1" sz="700" b="0" i="0" u="none" strike="noStrike" kern="1200" cap="none" spc="2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重要性.日老医誌</a:t>
            </a:r>
            <a:r>
              <a:rPr kumimoji="1" sz="700" b="0" i="0" u="none" strike="noStrike" kern="1200" cap="none" spc="2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.2009:46:279-</a:t>
            </a:r>
            <a:r>
              <a:rPr kumimoji="1" sz="700" b="0" i="0" u="none" strike="noStrike" kern="1200" cap="none" spc="1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 </a:t>
            </a:r>
            <a:r>
              <a:rPr kumimoji="1" sz="700" b="0" i="0" u="none" strike="noStrike" kern="1200" cap="none" spc="13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285.doi.org/10.2169/</a:t>
            </a:r>
            <a:r>
              <a:rPr kumimoji="1" sz="700" b="0" i="0" u="none" strike="noStrike" kern="1200" cap="none" spc="-3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 </a:t>
            </a:r>
            <a:r>
              <a:rPr kumimoji="1" sz="7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naika.106.557</a:t>
            </a:r>
            <a:r>
              <a:rPr kumimoji="1" sz="700" b="0" i="0" u="none" strike="noStrike" kern="1200" cap="none" spc="5"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を改変</a:t>
            </a:r>
            <a:endParaRPr kumimoji="1"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4" name="object 50">
            <a:extLst>
              <a:ext uri="{FF2B5EF4-FFF2-40B4-BE49-F238E27FC236}">
                <a16:creationId xmlns:a16="http://schemas.microsoft.com/office/drawing/2014/main" id="{85C50258-BDA1-C448-D118-E88972863A3E}"/>
              </a:ext>
            </a:extLst>
          </p:cNvPr>
          <p:cNvSpPr txBox="1"/>
          <p:nvPr/>
        </p:nvSpPr>
        <p:spPr>
          <a:xfrm>
            <a:off x="725291" y="5805130"/>
            <a:ext cx="11386616" cy="1061124"/>
          </a:xfrm>
          <a:prstGeom prst="rect">
            <a:avLst/>
          </a:prstGeom>
        </p:spPr>
        <p:txBody>
          <a:bodyPr vert="horz" wrap="square" lIns="0" tIns="48895" rIns="0" bIns="0" rtlCol="0">
            <a:spAutoFit/>
          </a:bodyPr>
          <a:lstStyle/>
          <a:p>
            <a:pPr marL="234950" marR="0" lvl="0" indent="0" algn="l" defTabSz="914400" rtl="0" eaLnBrk="1" fontAlgn="auto" latinLnBrk="0" hangingPunct="1">
              <a:lnSpc>
                <a:spcPct val="100000"/>
              </a:lnSpc>
              <a:spcBef>
                <a:spcPts val="385"/>
              </a:spcBef>
              <a:spcAft>
                <a:spcPts val="0"/>
              </a:spcAft>
              <a:buClrTx/>
              <a:buSzTx/>
              <a:buFontTx/>
              <a:buNone/>
              <a:tabLst/>
              <a:defRPr/>
            </a:pPr>
            <a:r>
              <a:rPr kumimoji="1" lang="ja-JP" altLang="en-US" sz="1700" b="0" i="0" u="none" strike="noStrike" kern="1200" cap="none" spc="-70" normalizeH="0" baseline="0" noProof="0" dirty="0">
                <a:ln>
                  <a:noFill/>
                </a:ln>
                <a:solidFill>
                  <a:prstClr val="black"/>
                </a:solidFill>
                <a:effectLst/>
                <a:uLnTx/>
                <a:uFillTx/>
                <a:latin typeface="Microsoft JhengHei"/>
                <a:ea typeface="游ゴシック" panose="020B0400000000000000" pitchFamily="50" charset="-128"/>
                <a:cs typeface="Microsoft JhengHei"/>
              </a:rPr>
              <a:t>　</a:t>
            </a:r>
            <a:r>
              <a:rPr kumimoji="1" sz="1200" b="0" i="0" u="none" strike="noStrike" kern="1200" cap="none" spc="-7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icrosoft JhengHei"/>
              </a:rPr>
              <a:t>※</a:t>
            </a:r>
            <a:r>
              <a:rPr kumimoji="1" sz="1200" b="0" i="0" u="none" strike="noStrike" kern="1200" cap="none" spc="-7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icrosoft JhengHei"/>
              </a:rPr>
              <a:t>基本チェックリストや後期高齢者の質問票でも代替できます</a:t>
            </a:r>
            <a:r>
              <a:rPr kumimoji="1" lang="ja-JP" altLang="en-US" sz="1200" b="0" i="0" u="none" strike="noStrike" kern="1200" cap="none" spc="-7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icrosoft JhengHei"/>
              </a:rPr>
              <a:t>。</a:t>
            </a:r>
            <a:endParaRPr kumimoji="1"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icrosoft JhengHei"/>
            </a:endParaRPr>
          </a:p>
          <a:p>
            <a:pPr marL="18415" marR="5080" lvl="0" indent="-6350" algn="l" defTabSz="914400" rtl="0" eaLnBrk="1" fontAlgn="auto" latinLnBrk="0" hangingPunct="1">
              <a:lnSpc>
                <a:spcPct val="101200"/>
              </a:lnSpc>
              <a:spcBef>
                <a:spcPts val="550"/>
              </a:spcBef>
              <a:spcAft>
                <a:spcPts val="0"/>
              </a:spcAft>
              <a:buClrTx/>
              <a:buSzTx/>
              <a:buFontTx/>
              <a:buNone/>
              <a:tabLst/>
              <a:defRPr/>
            </a:pPr>
            <a:r>
              <a:rPr kumimoji="1" sz="2200" b="1" i="0" u="none" strike="noStrike" kern="1200" cap="none" spc="50" normalizeH="0" baseline="0" noProof="0" dirty="0" err="1">
                <a:ln>
                  <a:noFill/>
                </a:ln>
                <a:solidFill>
                  <a:prstClr val="black"/>
                </a:solidFill>
                <a:effectLst/>
                <a:uLnTx/>
                <a:uFillTx/>
                <a:latin typeface="小塚ゴシック Pr6N B"/>
                <a:ea typeface="+mn-ea"/>
                <a:cs typeface="小塚ゴシック Pr6N B"/>
              </a:rPr>
              <a:t>フレイルはプレフレイルの段階から日常生活の工夫で予防ができ、健康寿命の延伸に</a:t>
            </a:r>
            <a:br>
              <a:rPr kumimoji="1" lang="en-US" sz="2200" b="1" i="0" u="none" strike="noStrike" kern="1200" cap="none" spc="50" normalizeH="0" baseline="0" noProof="0" dirty="0">
                <a:ln>
                  <a:noFill/>
                </a:ln>
                <a:solidFill>
                  <a:prstClr val="black"/>
                </a:solidFill>
                <a:effectLst/>
                <a:uLnTx/>
                <a:uFillTx/>
                <a:latin typeface="小塚ゴシック Pr6N B"/>
                <a:ea typeface="+mn-ea"/>
                <a:cs typeface="小塚ゴシック Pr6N B"/>
              </a:rPr>
            </a:br>
            <a:r>
              <a:rPr kumimoji="1" sz="2200" b="1" i="0" u="none" strike="noStrike" kern="1200" cap="none" spc="50" normalizeH="0" baseline="0" noProof="0" dirty="0" err="1">
                <a:ln>
                  <a:noFill/>
                </a:ln>
                <a:solidFill>
                  <a:prstClr val="black"/>
                </a:solidFill>
                <a:effectLst/>
                <a:uLnTx/>
                <a:uFillTx/>
                <a:latin typeface="小塚ゴシック Pr6N B"/>
                <a:ea typeface="+mn-ea"/>
                <a:cs typeface="小塚ゴシック Pr6N B"/>
              </a:rPr>
              <a:t>つながります</a:t>
            </a:r>
            <a:r>
              <a:rPr kumimoji="1" sz="2200" b="1" i="0" u="none" strike="noStrike" kern="1200" cap="none" spc="50" normalizeH="0" baseline="0" noProof="0" dirty="0">
                <a:ln>
                  <a:noFill/>
                </a:ln>
                <a:solidFill>
                  <a:prstClr val="black"/>
                </a:solidFill>
                <a:effectLst/>
                <a:uLnTx/>
                <a:uFillTx/>
                <a:latin typeface="小塚ゴシック Pr6N B"/>
                <a:ea typeface="+mn-ea"/>
                <a:cs typeface="小塚ゴシック Pr6N B"/>
              </a:rPr>
              <a:t>。</a:t>
            </a:r>
            <a:r>
              <a:rPr kumimoji="1" lang="ja-JP" altLang="en-US" sz="2200" b="1" i="0" u="none" strike="noStrike" kern="1200" cap="none" spc="50" normalizeH="0" baseline="0" noProof="0" dirty="0">
                <a:ln>
                  <a:noFill/>
                </a:ln>
                <a:solidFill>
                  <a:prstClr val="black"/>
                </a:solidFill>
                <a:effectLst/>
                <a:uLnTx/>
                <a:uFillTx/>
                <a:latin typeface="小塚ゴシック Pr6N B"/>
                <a:ea typeface="+mn-ea"/>
                <a:cs typeface="小塚ゴシック Pr6N B"/>
              </a:rPr>
              <a:t>　　　　　　　　　　　　　　　　</a:t>
            </a:r>
            <a:r>
              <a:rPr kumimoji="1" lang="en-US" altLang="ja-JP" sz="1400" b="1" i="0" u="none" strike="noStrike" kern="1200" cap="none" spc="50" normalizeH="0" baseline="0" noProof="0" dirty="0">
                <a:ln>
                  <a:noFill/>
                </a:ln>
                <a:solidFill>
                  <a:prstClr val="black"/>
                </a:solidFill>
                <a:effectLst/>
                <a:uLnTx/>
                <a:uFillTx/>
                <a:latin typeface="小塚ゴシック Pr6N B"/>
                <a:ea typeface="+mn-ea"/>
                <a:cs typeface="小塚ゴシック Pr6N B"/>
              </a:rPr>
              <a:t>【</a:t>
            </a:r>
            <a:r>
              <a:rPr kumimoji="1" lang="ja-JP" altLang="en-US" sz="1400" b="1" i="0" u="none" strike="noStrike" kern="1200" cap="none" spc="50" normalizeH="0" baseline="0" noProof="0" dirty="0">
                <a:ln>
                  <a:noFill/>
                </a:ln>
                <a:solidFill>
                  <a:prstClr val="black"/>
                </a:solidFill>
                <a:effectLst/>
                <a:uLnTx/>
                <a:uFillTx/>
                <a:latin typeface="小塚ゴシック Pr6N B"/>
                <a:ea typeface="+mn-ea"/>
                <a:cs typeface="小塚ゴシック Pr6N B"/>
              </a:rPr>
              <a:t>フレイル予防推進会議フレイル予防宣言より引用</a:t>
            </a:r>
            <a:r>
              <a:rPr kumimoji="1" lang="en-US" altLang="ja-JP" sz="1400" b="1" i="0" u="none" strike="noStrike" kern="1200" cap="none" spc="50" normalizeH="0" baseline="0" noProof="0" dirty="0">
                <a:ln>
                  <a:noFill/>
                </a:ln>
                <a:solidFill>
                  <a:prstClr val="black"/>
                </a:solidFill>
                <a:effectLst/>
                <a:uLnTx/>
                <a:uFillTx/>
                <a:latin typeface="小塚ゴシック Pr6N B"/>
                <a:ea typeface="+mn-ea"/>
                <a:cs typeface="小塚ゴシック Pr6N B"/>
              </a:rPr>
              <a:t>】</a:t>
            </a:r>
            <a:endParaRPr kumimoji="1" sz="1400" b="0" i="0" u="none" strike="noStrike" kern="1200" cap="none" spc="50" normalizeH="0" baseline="0" noProof="0" dirty="0">
              <a:ln>
                <a:noFill/>
              </a:ln>
              <a:solidFill>
                <a:prstClr val="black"/>
              </a:solidFill>
              <a:effectLst/>
              <a:uLnTx/>
              <a:uFillTx/>
              <a:latin typeface="小塚ゴシック Pr6N B"/>
              <a:ea typeface="+mn-ea"/>
              <a:cs typeface="小塚ゴシック Pr6N B"/>
            </a:endParaRPr>
          </a:p>
        </p:txBody>
      </p:sp>
      <p:sp>
        <p:nvSpPr>
          <p:cNvPr id="17" name="object 53">
            <a:extLst>
              <a:ext uri="{FF2B5EF4-FFF2-40B4-BE49-F238E27FC236}">
                <a16:creationId xmlns:a16="http://schemas.microsoft.com/office/drawing/2014/main" id="{579261B7-4808-1ABB-64C5-51615872BAE2}"/>
              </a:ext>
            </a:extLst>
          </p:cNvPr>
          <p:cNvSpPr/>
          <p:nvPr/>
        </p:nvSpPr>
        <p:spPr>
          <a:xfrm>
            <a:off x="1023577" y="4134678"/>
            <a:ext cx="8139097" cy="252305"/>
          </a:xfrm>
          <a:custGeom>
            <a:avLst/>
            <a:gdLst/>
            <a:ahLst/>
            <a:cxnLst/>
            <a:rect l="l" t="t" r="r" b="b"/>
            <a:pathLst>
              <a:path w="4577080" h="208915">
                <a:moveTo>
                  <a:pt x="3758984" y="25"/>
                </a:moveTo>
                <a:lnTo>
                  <a:pt x="0" y="0"/>
                </a:lnTo>
                <a:lnTo>
                  <a:pt x="0" y="3594"/>
                </a:lnTo>
                <a:lnTo>
                  <a:pt x="0" y="208800"/>
                </a:lnTo>
                <a:lnTo>
                  <a:pt x="3758539" y="208800"/>
                </a:lnTo>
                <a:lnTo>
                  <a:pt x="4576889" y="107962"/>
                </a:lnTo>
                <a:lnTo>
                  <a:pt x="4576889" y="100825"/>
                </a:lnTo>
                <a:lnTo>
                  <a:pt x="3758984" y="25"/>
                </a:lnTo>
                <a:close/>
              </a:path>
            </a:pathLst>
          </a:custGeom>
          <a:solidFill>
            <a:srgbClr val="BAE3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18" name="object 54">
            <a:extLst>
              <a:ext uri="{FF2B5EF4-FFF2-40B4-BE49-F238E27FC236}">
                <a16:creationId xmlns:a16="http://schemas.microsoft.com/office/drawing/2014/main" id="{6FAB5133-C475-5975-16B0-492C4100148B}"/>
              </a:ext>
            </a:extLst>
          </p:cNvPr>
          <p:cNvSpPr txBox="1"/>
          <p:nvPr/>
        </p:nvSpPr>
        <p:spPr>
          <a:xfrm>
            <a:off x="3473297" y="4153983"/>
            <a:ext cx="1634154" cy="216726"/>
          </a:xfrm>
          <a:prstGeom prst="rect">
            <a:avLst/>
          </a:prstGeom>
        </p:spPr>
        <p:txBody>
          <a:bodyPr vert="horz" wrap="square" lIns="0" tIns="16510" rIns="0" bIns="0" rtlCol="0">
            <a:spAutoFit/>
          </a:bodyPr>
          <a:lstStyle/>
          <a:p>
            <a:pPr marL="12700" marR="0" lvl="0" indent="0" algn="dist" defTabSz="914400" rtl="0" eaLnBrk="1" fontAlgn="auto" latinLnBrk="0" hangingPunct="1">
              <a:lnSpc>
                <a:spcPct val="100000"/>
              </a:lnSpc>
              <a:spcBef>
                <a:spcPts val="130"/>
              </a:spcBef>
              <a:spcAft>
                <a:spcPts val="0"/>
              </a:spcAft>
              <a:buClrTx/>
              <a:buSzTx/>
              <a:buFontTx/>
              <a:buNone/>
              <a:tabLst/>
              <a:defRPr/>
            </a:pPr>
            <a:r>
              <a:rPr kumimoji="1" sz="1300" b="1" i="0" u="none" strike="noStrike" kern="1200" cap="none" spc="10" normalizeH="0" baseline="0" noProof="0" dirty="0">
                <a:ln>
                  <a:noFill/>
                </a:ln>
                <a:solidFill>
                  <a:prstClr val="black"/>
                </a:solidFill>
                <a:effectLst/>
                <a:uLnTx/>
                <a:uFillTx/>
                <a:latin typeface="小塚ゴシック Pr6N B"/>
                <a:ea typeface="+mn-ea"/>
                <a:cs typeface="小塚ゴシック Pr6N B"/>
              </a:rPr>
              <a:t>健 康 寿 命 の 延 伸</a:t>
            </a:r>
            <a:r>
              <a:rPr kumimoji="1" sz="1300" b="1" i="0" u="none" strike="noStrike" kern="1200" cap="none" spc="0" normalizeH="0" baseline="0" noProof="0" dirty="0">
                <a:ln>
                  <a:noFill/>
                </a:ln>
                <a:solidFill>
                  <a:prstClr val="black"/>
                </a:solidFill>
                <a:effectLst/>
                <a:uLnTx/>
                <a:uFillTx/>
                <a:latin typeface="小塚ゴシック Pr6N B"/>
                <a:ea typeface="+mn-ea"/>
                <a:cs typeface="小塚ゴシック Pr6N B"/>
              </a:rPr>
              <a:t> </a:t>
            </a:r>
            <a:endParaRPr kumimoji="1" sz="13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
        <p:nvSpPr>
          <p:cNvPr id="19" name="object 55">
            <a:extLst>
              <a:ext uri="{FF2B5EF4-FFF2-40B4-BE49-F238E27FC236}">
                <a16:creationId xmlns:a16="http://schemas.microsoft.com/office/drawing/2014/main" id="{791A615B-55EA-ECD3-50E4-62118E24ED46}"/>
              </a:ext>
            </a:extLst>
          </p:cNvPr>
          <p:cNvSpPr/>
          <p:nvPr/>
        </p:nvSpPr>
        <p:spPr>
          <a:xfrm>
            <a:off x="1023577" y="4131465"/>
            <a:ext cx="8119427" cy="252000"/>
          </a:xfrm>
          <a:custGeom>
            <a:avLst/>
            <a:gdLst/>
            <a:ahLst/>
            <a:cxnLst/>
            <a:rect l="l" t="t" r="r" b="b"/>
            <a:pathLst>
              <a:path w="4577080" h="208915">
                <a:moveTo>
                  <a:pt x="0" y="3594"/>
                </a:moveTo>
                <a:lnTo>
                  <a:pt x="0" y="205193"/>
                </a:lnTo>
                <a:lnTo>
                  <a:pt x="0" y="208800"/>
                </a:lnTo>
                <a:lnTo>
                  <a:pt x="3594" y="208800"/>
                </a:lnTo>
                <a:lnTo>
                  <a:pt x="3758539" y="208800"/>
                </a:lnTo>
                <a:lnTo>
                  <a:pt x="4576889" y="107962"/>
                </a:lnTo>
                <a:lnTo>
                  <a:pt x="4576889" y="100825"/>
                </a:lnTo>
                <a:lnTo>
                  <a:pt x="3758984" y="25"/>
                </a:lnTo>
                <a:lnTo>
                  <a:pt x="3594" y="0"/>
                </a:lnTo>
                <a:lnTo>
                  <a:pt x="0" y="0"/>
                </a:lnTo>
                <a:lnTo>
                  <a:pt x="0" y="3594"/>
                </a:lnTo>
                <a:close/>
              </a:path>
            </a:pathLst>
          </a:custGeom>
          <a:ln w="72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22" name="object 58">
            <a:extLst>
              <a:ext uri="{FF2B5EF4-FFF2-40B4-BE49-F238E27FC236}">
                <a16:creationId xmlns:a16="http://schemas.microsoft.com/office/drawing/2014/main" id="{39DE4BB6-509F-EDEB-6AE2-FDA68561BB3C}"/>
              </a:ext>
            </a:extLst>
          </p:cNvPr>
          <p:cNvSpPr/>
          <p:nvPr/>
        </p:nvSpPr>
        <p:spPr>
          <a:xfrm>
            <a:off x="4633343" y="3420491"/>
            <a:ext cx="1602850" cy="450000"/>
          </a:xfrm>
          <a:custGeom>
            <a:avLst/>
            <a:gdLst/>
            <a:ahLst/>
            <a:cxnLst/>
            <a:rect l="l" t="t" r="r" b="b"/>
            <a:pathLst>
              <a:path w="936625" h="324484">
                <a:moveTo>
                  <a:pt x="936002" y="0"/>
                </a:moveTo>
                <a:lnTo>
                  <a:pt x="0" y="0"/>
                </a:lnTo>
                <a:lnTo>
                  <a:pt x="0" y="324002"/>
                </a:lnTo>
                <a:lnTo>
                  <a:pt x="936002" y="324002"/>
                </a:lnTo>
                <a:lnTo>
                  <a:pt x="9360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sp>
        <p:nvSpPr>
          <p:cNvPr id="23" name="object 59">
            <a:extLst>
              <a:ext uri="{FF2B5EF4-FFF2-40B4-BE49-F238E27FC236}">
                <a16:creationId xmlns:a16="http://schemas.microsoft.com/office/drawing/2014/main" id="{8B122677-137B-8531-A456-56D45F612622}"/>
              </a:ext>
            </a:extLst>
          </p:cNvPr>
          <p:cNvSpPr txBox="1"/>
          <p:nvPr/>
        </p:nvSpPr>
        <p:spPr>
          <a:xfrm>
            <a:off x="4633343" y="3440678"/>
            <a:ext cx="1602849" cy="253916"/>
          </a:xfrm>
          <a:prstGeom prst="rect">
            <a:avLst/>
          </a:prstGeom>
          <a:solidFill>
            <a:srgbClr val="FFFFFF"/>
          </a:solidFill>
        </p:spPr>
        <p:txBody>
          <a:bodyPr vert="horz" wrap="square" lIns="0" tIns="22860" rIns="0" bIns="0" rtlCol="0">
            <a:spAutoFit/>
          </a:bodyPr>
          <a:lstStyle/>
          <a:p>
            <a:pPr marL="57150" marR="0" lvl="0" indent="0" algn="ctr" defTabSz="914400" rtl="0" eaLnBrk="1" fontAlgn="auto" latinLnBrk="0" hangingPunct="1">
              <a:lnSpc>
                <a:spcPct val="100000"/>
              </a:lnSpc>
              <a:spcBef>
                <a:spcPts val="180"/>
              </a:spcBef>
              <a:spcAft>
                <a:spcPts val="0"/>
              </a:spcAft>
              <a:buClrTx/>
              <a:buSzTx/>
              <a:buFontTx/>
              <a:buNone/>
              <a:tabLst/>
              <a:defRPr/>
            </a:pPr>
            <a:r>
              <a:rPr kumimoji="1" sz="1500" b="1" i="0" u="none" strike="noStrike" kern="1200" cap="none" spc="-55" normalizeH="0" baseline="0" noProof="0" dirty="0">
                <a:ln>
                  <a:noFill/>
                </a:ln>
                <a:solidFill>
                  <a:prstClr val="black"/>
                </a:solidFill>
                <a:effectLst/>
                <a:uLnTx/>
                <a:uFillTx/>
                <a:latin typeface="小塚ゴシック Pr6N B"/>
                <a:ea typeface="+mn-ea"/>
                <a:cs typeface="小塚ゴシック Pr6N B"/>
              </a:rPr>
              <a:t>プレフレイル</a:t>
            </a:r>
            <a:endParaRPr kumimoji="1" sz="15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
        <p:nvSpPr>
          <p:cNvPr id="24" name="object 60">
            <a:extLst>
              <a:ext uri="{FF2B5EF4-FFF2-40B4-BE49-F238E27FC236}">
                <a16:creationId xmlns:a16="http://schemas.microsoft.com/office/drawing/2014/main" id="{DC86E578-0FCB-7C3C-C123-3E5C4A847EBD}"/>
              </a:ext>
            </a:extLst>
          </p:cNvPr>
          <p:cNvSpPr txBox="1"/>
          <p:nvPr/>
        </p:nvSpPr>
        <p:spPr>
          <a:xfrm>
            <a:off x="4648401" y="3728605"/>
            <a:ext cx="1566214" cy="114327"/>
          </a:xfrm>
          <a:prstGeom prst="rect">
            <a:avLst/>
          </a:prstGeom>
          <a:solidFill>
            <a:srgbClr val="FFFFFF"/>
          </a:solidFill>
        </p:spPr>
        <p:txBody>
          <a:bodyPr vert="horz" wrap="square" lIns="0" tIns="0" rIns="0" bIns="0" rtlCol="0">
            <a:spAutoFit/>
          </a:bodyPr>
          <a:lstStyle/>
          <a:p>
            <a:pPr marL="72390" marR="0" lvl="0" indent="0" algn="ctr" defTabSz="914400" rtl="0" eaLnBrk="1" fontAlgn="auto" latinLnBrk="0" hangingPunct="1">
              <a:lnSpc>
                <a:spcPts val="800"/>
              </a:lnSpc>
              <a:spcBef>
                <a:spcPts val="0"/>
              </a:spcBef>
              <a:spcAft>
                <a:spcPts val="0"/>
              </a:spcAft>
              <a:buClrTx/>
              <a:buSzTx/>
              <a:buFontTx/>
              <a:buNone/>
              <a:tabLst/>
              <a:defRPr/>
            </a:pPr>
            <a:r>
              <a:rPr kumimoji="1" sz="1100" b="1" i="0" u="none" strike="noStrike" kern="1200" cap="none" spc="-30" normalizeH="0" baseline="0" noProof="0" dirty="0">
                <a:ln>
                  <a:noFill/>
                </a:ln>
                <a:solidFill>
                  <a:prstClr val="black"/>
                </a:solidFill>
                <a:effectLst/>
                <a:uLnTx/>
                <a:uFillTx/>
                <a:latin typeface="小塚ゴシック Pr6N B"/>
                <a:ea typeface="+mn-ea"/>
                <a:cs typeface="小塚ゴシック Pr6N B"/>
              </a:rPr>
              <a:t>（フレイル予備群</a:t>
            </a:r>
            <a:r>
              <a:rPr kumimoji="1" sz="1100" b="1" i="0" u="none" strike="noStrike" kern="1200" cap="none" spc="-50" normalizeH="0" baseline="0" noProof="0" dirty="0">
                <a:ln>
                  <a:noFill/>
                </a:ln>
                <a:solidFill>
                  <a:prstClr val="black"/>
                </a:solidFill>
                <a:effectLst/>
                <a:uLnTx/>
                <a:uFillTx/>
                <a:latin typeface="小塚ゴシック Pr6N B"/>
                <a:ea typeface="+mn-ea"/>
                <a:cs typeface="小塚ゴシック Pr6N B"/>
              </a:rPr>
              <a:t>）</a:t>
            </a:r>
            <a:endParaRPr kumimoji="1" sz="11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
        <p:nvSpPr>
          <p:cNvPr id="25" name="object 61">
            <a:extLst>
              <a:ext uri="{FF2B5EF4-FFF2-40B4-BE49-F238E27FC236}">
                <a16:creationId xmlns:a16="http://schemas.microsoft.com/office/drawing/2014/main" id="{25279C51-B085-72E3-3982-B18D40D8CD75}"/>
              </a:ext>
            </a:extLst>
          </p:cNvPr>
          <p:cNvSpPr txBox="1"/>
          <p:nvPr/>
        </p:nvSpPr>
        <p:spPr>
          <a:xfrm>
            <a:off x="6711324" y="3420491"/>
            <a:ext cx="1120683" cy="448942"/>
          </a:xfrm>
          <a:prstGeom prst="rect">
            <a:avLst/>
          </a:prstGeom>
          <a:solidFill>
            <a:srgbClr val="FFFFFF"/>
          </a:solidFill>
        </p:spPr>
        <p:txBody>
          <a:bodyPr vert="horz" wrap="square" lIns="0" tIns="108000" rIns="0" bIns="108000" rtlCol="0">
            <a:spAutoFit/>
          </a:bodyPr>
          <a:lstStyle/>
          <a:p>
            <a:pPr marL="0" marR="0" lvl="0" indent="0" algn="ctr" defTabSz="914400" rtl="0" eaLnBrk="1" fontAlgn="auto" latinLnBrk="0" hangingPunct="1">
              <a:lnSpc>
                <a:spcPct val="100000"/>
              </a:lnSpc>
              <a:spcBef>
                <a:spcPts val="605"/>
              </a:spcBef>
              <a:spcAft>
                <a:spcPts val="0"/>
              </a:spcAft>
              <a:buClrTx/>
              <a:buSzTx/>
              <a:buFontTx/>
              <a:buNone/>
              <a:tabLst/>
              <a:defRPr/>
            </a:pPr>
            <a:r>
              <a:rPr kumimoji="1" sz="1500" b="1" i="0" u="none" strike="noStrike" kern="1200" cap="none" spc="-50" normalizeH="0" baseline="0" noProof="0" dirty="0">
                <a:ln>
                  <a:noFill/>
                </a:ln>
                <a:solidFill>
                  <a:prstClr val="black"/>
                </a:solidFill>
                <a:effectLst/>
                <a:uLnTx/>
                <a:uFillTx/>
                <a:latin typeface="小塚ゴシック Pr6N B"/>
                <a:ea typeface="+mn-ea"/>
                <a:cs typeface="小塚ゴシック Pr6N B"/>
              </a:rPr>
              <a:t>フレイル</a:t>
            </a:r>
            <a:endParaRPr kumimoji="1" sz="15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
        <p:nvSpPr>
          <p:cNvPr id="26" name="object 62">
            <a:extLst>
              <a:ext uri="{FF2B5EF4-FFF2-40B4-BE49-F238E27FC236}">
                <a16:creationId xmlns:a16="http://schemas.microsoft.com/office/drawing/2014/main" id="{B259C06D-0A74-77D7-4C2C-CC69295D76C6}"/>
              </a:ext>
            </a:extLst>
          </p:cNvPr>
          <p:cNvSpPr/>
          <p:nvPr/>
        </p:nvSpPr>
        <p:spPr>
          <a:xfrm>
            <a:off x="8023997" y="3403695"/>
            <a:ext cx="1467473" cy="450000"/>
          </a:xfrm>
          <a:custGeom>
            <a:avLst/>
            <a:gdLst/>
            <a:ahLst/>
            <a:cxnLst/>
            <a:rect l="l" t="t" r="r" b="b"/>
            <a:pathLst>
              <a:path w="927100" h="315595">
                <a:moveTo>
                  <a:pt x="926998" y="0"/>
                </a:moveTo>
                <a:lnTo>
                  <a:pt x="0" y="0"/>
                </a:lnTo>
                <a:lnTo>
                  <a:pt x="0" y="314998"/>
                </a:lnTo>
                <a:lnTo>
                  <a:pt x="926998" y="314998"/>
                </a:lnTo>
                <a:lnTo>
                  <a:pt x="92699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27" name="object 63">
            <a:extLst>
              <a:ext uri="{FF2B5EF4-FFF2-40B4-BE49-F238E27FC236}">
                <a16:creationId xmlns:a16="http://schemas.microsoft.com/office/drawing/2014/main" id="{CE13ABCA-3780-8DDC-6E4F-9B49709E74FF}"/>
              </a:ext>
            </a:extLst>
          </p:cNvPr>
          <p:cNvSpPr txBox="1"/>
          <p:nvPr/>
        </p:nvSpPr>
        <p:spPr>
          <a:xfrm>
            <a:off x="8107448" y="3520176"/>
            <a:ext cx="1300570" cy="247504"/>
          </a:xfrm>
          <a:prstGeom prst="rect">
            <a:avLst/>
          </a:prstGeom>
        </p:spPr>
        <p:txBody>
          <a:bodyPr vert="horz" wrap="square" lIns="0" tIns="16510" rIns="0" bIns="0" rtlCol="0">
            <a:spAutoFit/>
          </a:bodyPr>
          <a:lstStyle/>
          <a:p>
            <a:pPr marL="12700" marR="0" lvl="0" indent="0" algn="ctr" defTabSz="914400" rtl="0" eaLnBrk="1" fontAlgn="auto" latinLnBrk="0" hangingPunct="1">
              <a:lnSpc>
                <a:spcPct val="100000"/>
              </a:lnSpc>
              <a:spcBef>
                <a:spcPts val="130"/>
              </a:spcBef>
              <a:spcAft>
                <a:spcPts val="0"/>
              </a:spcAft>
              <a:buClrTx/>
              <a:buSzTx/>
              <a:buFontTx/>
              <a:buNone/>
              <a:tabLst/>
              <a:defRPr/>
            </a:pPr>
            <a:r>
              <a:rPr kumimoji="1" sz="1500" b="1" i="0" u="none" strike="noStrike" kern="1200" cap="none" spc="-10" normalizeH="0" baseline="0" noProof="0" dirty="0">
                <a:ln>
                  <a:noFill/>
                </a:ln>
                <a:solidFill>
                  <a:prstClr val="black"/>
                </a:solidFill>
                <a:effectLst/>
                <a:uLnTx/>
                <a:uFillTx/>
                <a:latin typeface="小塚ゴシック Pr6N B"/>
                <a:ea typeface="+mn-ea"/>
                <a:cs typeface="小塚ゴシック Pr6N B"/>
              </a:rPr>
              <a:t>要介護状態</a:t>
            </a:r>
            <a:endParaRPr kumimoji="1" sz="15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
        <p:nvSpPr>
          <p:cNvPr id="29" name="object 65">
            <a:extLst>
              <a:ext uri="{FF2B5EF4-FFF2-40B4-BE49-F238E27FC236}">
                <a16:creationId xmlns:a16="http://schemas.microsoft.com/office/drawing/2014/main" id="{C3628E15-3115-7312-0CF3-39639E302C96}"/>
              </a:ext>
            </a:extLst>
          </p:cNvPr>
          <p:cNvSpPr/>
          <p:nvPr/>
        </p:nvSpPr>
        <p:spPr>
          <a:xfrm>
            <a:off x="8023405" y="3405209"/>
            <a:ext cx="1476498" cy="459196"/>
          </a:xfrm>
          <a:custGeom>
            <a:avLst/>
            <a:gdLst/>
            <a:ahLst/>
            <a:cxnLst/>
            <a:rect l="l" t="t" r="r" b="b"/>
            <a:pathLst>
              <a:path w="927100" h="315595">
                <a:moveTo>
                  <a:pt x="0" y="314998"/>
                </a:moveTo>
                <a:lnTo>
                  <a:pt x="926998" y="314998"/>
                </a:lnTo>
                <a:lnTo>
                  <a:pt x="926998" y="0"/>
                </a:lnTo>
                <a:lnTo>
                  <a:pt x="0" y="0"/>
                </a:lnTo>
                <a:lnTo>
                  <a:pt x="0" y="314998"/>
                </a:lnTo>
                <a:close/>
              </a:path>
            </a:pathLst>
          </a:custGeom>
          <a:ln w="9004">
            <a:solidFill>
              <a:srgbClr val="F083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游ゴシック" panose="02110004020202020204"/>
              <a:ea typeface="+mn-ea"/>
              <a:cs typeface="+mn-cs"/>
            </a:endParaRPr>
          </a:p>
        </p:txBody>
      </p:sp>
      <p:sp>
        <p:nvSpPr>
          <p:cNvPr id="30" name="object 66">
            <a:extLst>
              <a:ext uri="{FF2B5EF4-FFF2-40B4-BE49-F238E27FC236}">
                <a16:creationId xmlns:a16="http://schemas.microsoft.com/office/drawing/2014/main" id="{0D6A2312-768C-C82B-386E-FD2516C6296C}"/>
              </a:ext>
            </a:extLst>
          </p:cNvPr>
          <p:cNvSpPr/>
          <p:nvPr/>
        </p:nvSpPr>
        <p:spPr>
          <a:xfrm>
            <a:off x="8974396" y="2245475"/>
            <a:ext cx="1569315" cy="1079022"/>
          </a:xfrm>
          <a:custGeom>
            <a:avLst/>
            <a:gdLst/>
            <a:ahLst/>
            <a:cxnLst/>
            <a:rect l="l" t="t" r="r" b="b"/>
            <a:pathLst>
              <a:path w="1052830" h="723900">
                <a:moveTo>
                  <a:pt x="228523" y="0"/>
                </a:moveTo>
                <a:lnTo>
                  <a:pt x="231263" y="51662"/>
                </a:lnTo>
                <a:lnTo>
                  <a:pt x="239316" y="101943"/>
                </a:lnTo>
                <a:lnTo>
                  <a:pt x="252433" y="150620"/>
                </a:lnTo>
                <a:lnTo>
                  <a:pt x="270364" y="197471"/>
                </a:lnTo>
                <a:lnTo>
                  <a:pt x="292860" y="242275"/>
                </a:lnTo>
                <a:lnTo>
                  <a:pt x="319671" y="284810"/>
                </a:lnTo>
                <a:lnTo>
                  <a:pt x="275814" y="335651"/>
                </a:lnTo>
                <a:lnTo>
                  <a:pt x="165250" y="427356"/>
                </a:lnTo>
                <a:lnTo>
                  <a:pt x="51979" y="515187"/>
                </a:lnTo>
                <a:lnTo>
                  <a:pt x="0" y="554405"/>
                </a:lnTo>
                <a:lnTo>
                  <a:pt x="460552" y="424522"/>
                </a:lnTo>
                <a:lnTo>
                  <a:pt x="499542" y="458696"/>
                </a:lnTo>
                <a:lnTo>
                  <a:pt x="538841" y="491127"/>
                </a:lnTo>
                <a:lnTo>
                  <a:pt x="578662" y="521782"/>
                </a:lnTo>
                <a:lnTo>
                  <a:pt x="619218" y="550630"/>
                </a:lnTo>
                <a:lnTo>
                  <a:pt x="660721" y="577638"/>
                </a:lnTo>
                <a:lnTo>
                  <a:pt x="703385" y="602774"/>
                </a:lnTo>
                <a:lnTo>
                  <a:pt x="747422" y="626006"/>
                </a:lnTo>
                <a:lnTo>
                  <a:pt x="793045" y="647301"/>
                </a:lnTo>
                <a:lnTo>
                  <a:pt x="840467" y="666627"/>
                </a:lnTo>
                <a:lnTo>
                  <a:pt x="889900" y="683951"/>
                </a:lnTo>
                <a:lnTo>
                  <a:pt x="941558" y="699242"/>
                </a:lnTo>
                <a:lnTo>
                  <a:pt x="995653" y="712468"/>
                </a:lnTo>
                <a:lnTo>
                  <a:pt x="1052398" y="723595"/>
                </a:lnTo>
                <a:lnTo>
                  <a:pt x="228523" y="0"/>
                </a:lnTo>
                <a:close/>
              </a:path>
            </a:pathLst>
          </a:custGeom>
          <a:solidFill>
            <a:srgbClr val="FBE6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39" name="object 75">
            <a:extLst>
              <a:ext uri="{FF2B5EF4-FFF2-40B4-BE49-F238E27FC236}">
                <a16:creationId xmlns:a16="http://schemas.microsoft.com/office/drawing/2014/main" id="{0D660A63-40C5-1C8B-2963-2470E300016F}"/>
              </a:ext>
            </a:extLst>
          </p:cNvPr>
          <p:cNvSpPr txBox="1"/>
          <p:nvPr/>
        </p:nvSpPr>
        <p:spPr>
          <a:xfrm>
            <a:off x="614596" y="974098"/>
            <a:ext cx="238335" cy="3108479"/>
          </a:xfrm>
          <a:prstGeom prst="rect">
            <a:avLst/>
          </a:prstGeom>
        </p:spPr>
        <p:txBody>
          <a:bodyPr vert="eaVert" wrap="square" lIns="0" tIns="0" rIns="0" bIns="0" rtlCol="0">
            <a:spAutoFit/>
          </a:bodyPr>
          <a:lstStyle/>
          <a:p>
            <a:pPr marL="12700" marR="0" lvl="0" indent="0" algn="ctr" defTabSz="914400" rtl="0" eaLnBrk="1" fontAlgn="auto" latinLnBrk="0" hangingPunct="1">
              <a:lnSpc>
                <a:spcPct val="65000"/>
              </a:lnSpc>
              <a:spcBef>
                <a:spcPts val="0"/>
              </a:spcBef>
              <a:spcAft>
                <a:spcPts val="0"/>
              </a:spcAft>
              <a:buClrTx/>
              <a:buSzTx/>
              <a:buFontTx/>
              <a:buNone/>
              <a:tabLst/>
              <a:defRPr/>
            </a:pPr>
            <a:r>
              <a:rPr kumimoji="1" sz="2100" b="1" i="0" u="none" strike="noStrike" kern="1200" cap="none" spc="0" normalizeH="0" baseline="0" noProof="0" dirty="0">
                <a:ln>
                  <a:noFill/>
                </a:ln>
                <a:solidFill>
                  <a:prstClr val="black"/>
                </a:solidFill>
                <a:effectLst/>
                <a:uLnTx/>
                <a:uFillTx/>
                <a:latin typeface="小塚ゴシック Pr6N B"/>
                <a:ea typeface="+mn-ea"/>
                <a:cs typeface="小塚ゴシック Pr6N B"/>
              </a:rPr>
              <a:t>生理的予備機能</a:t>
            </a:r>
            <a:endParaRPr kumimoji="1" sz="21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graphicFrame>
        <p:nvGraphicFramePr>
          <p:cNvPr id="40" name="object 76">
            <a:extLst>
              <a:ext uri="{FF2B5EF4-FFF2-40B4-BE49-F238E27FC236}">
                <a16:creationId xmlns:a16="http://schemas.microsoft.com/office/drawing/2014/main" id="{656E69E3-2959-23C6-6B02-454F95838B0A}"/>
              </a:ext>
            </a:extLst>
          </p:cNvPr>
          <p:cNvGraphicFramePr>
            <a:graphicFrameLocks noGrp="1"/>
          </p:cNvGraphicFramePr>
          <p:nvPr/>
        </p:nvGraphicFramePr>
        <p:xfrm>
          <a:off x="1023577" y="4443072"/>
          <a:ext cx="7488425" cy="1414895"/>
        </p:xfrm>
        <a:graphic>
          <a:graphicData uri="http://schemas.openxmlformats.org/drawingml/2006/table">
            <a:tbl>
              <a:tblPr firstRow="1" bandRow="1">
                <a:tableStyleId>{2D5ABB26-0587-4C30-8999-92F81FD0307C}</a:tableStyleId>
              </a:tblPr>
              <a:tblGrid>
                <a:gridCol w="5856020">
                  <a:extLst>
                    <a:ext uri="{9D8B030D-6E8A-4147-A177-3AD203B41FA5}">
                      <a16:colId xmlns:a16="http://schemas.microsoft.com/office/drawing/2014/main" val="20000"/>
                    </a:ext>
                  </a:extLst>
                </a:gridCol>
                <a:gridCol w="771259">
                  <a:extLst>
                    <a:ext uri="{9D8B030D-6E8A-4147-A177-3AD203B41FA5}">
                      <a16:colId xmlns:a16="http://schemas.microsoft.com/office/drawing/2014/main" val="20001"/>
                    </a:ext>
                  </a:extLst>
                </a:gridCol>
                <a:gridCol w="861146">
                  <a:extLst>
                    <a:ext uri="{9D8B030D-6E8A-4147-A177-3AD203B41FA5}">
                      <a16:colId xmlns:a16="http://schemas.microsoft.com/office/drawing/2014/main" val="20002"/>
                    </a:ext>
                  </a:extLst>
                </a:gridCol>
              </a:tblGrid>
              <a:tr h="282979">
                <a:tc>
                  <a:txBody>
                    <a:bodyPr/>
                    <a:lstStyle/>
                    <a:p>
                      <a:pPr marL="35560">
                        <a:lnSpc>
                          <a:spcPct val="100000"/>
                        </a:lnSpc>
                        <a:spcBef>
                          <a:spcPts val="204"/>
                        </a:spcBef>
                      </a:pPr>
                      <a:r>
                        <a:rPr sz="1200" spc="-95" dirty="0">
                          <a:latin typeface="HG丸ｺﾞｼｯｸM-PRO" panose="020F0600000000000000" pitchFamily="50" charset="-128"/>
                          <a:ea typeface="HG丸ｺﾞｼｯｸM-PRO" panose="020F0600000000000000" pitchFamily="50" charset="-128"/>
                          <a:cs typeface="Microsoft JhengHei"/>
                        </a:rPr>
                        <a:t>体重減少</a:t>
                      </a:r>
                      <a:r>
                        <a:rPr sz="1200" dirty="0">
                          <a:latin typeface="HG丸ｺﾞｼｯｸM-PRO" panose="020F0600000000000000" pitchFamily="50" charset="-128"/>
                          <a:ea typeface="HG丸ｺﾞｼｯｸM-PRO" panose="020F0600000000000000" pitchFamily="50" charset="-128"/>
                          <a:cs typeface="Microsoft JhengHei"/>
                        </a:rPr>
                        <a:t>（</a:t>
                      </a:r>
                      <a:r>
                        <a:rPr sz="1200" spc="-50" dirty="0">
                          <a:latin typeface="HG丸ｺﾞｼｯｸM-PRO" panose="020F0600000000000000" pitchFamily="50" charset="-128"/>
                          <a:ea typeface="HG丸ｺﾞｼｯｸM-PRO" panose="020F0600000000000000" pitchFamily="50" charset="-128"/>
                          <a:cs typeface="Microsoft JhengHei"/>
                        </a:rPr>
                        <a:t>半年で意図しない２㎏以上の減少）</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6350">
                      <a:solidFill>
                        <a:srgbClr val="0000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8890" algn="ctr">
                        <a:lnSpc>
                          <a:spcPct val="100000"/>
                        </a:lnSpc>
                        <a:spcBef>
                          <a:spcPts val="204"/>
                        </a:spcBef>
                      </a:pPr>
                      <a:r>
                        <a:rPr sz="1200" spc="-30" dirty="0">
                          <a:latin typeface="HG丸ｺﾞｼｯｸM-PRO" panose="020F0600000000000000" pitchFamily="50" charset="-128"/>
                          <a:ea typeface="HG丸ｺﾞｼｯｸM-PRO" panose="020F0600000000000000" pitchFamily="50" charset="-128"/>
                          <a:cs typeface="Microsoft JhengHei"/>
                        </a:rPr>
                        <a:t>はい</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38100">
                      <a:solidFill>
                        <a:srgbClr val="F08300"/>
                      </a:solidFill>
                      <a:prstDash val="solid"/>
                    </a:lnR>
                    <a:lnT w="6350">
                      <a:solidFill>
                        <a:srgbClr val="F08300"/>
                      </a:solidFill>
                      <a:prstDash val="solid"/>
                    </a:lnT>
                    <a:lnB w="6350">
                      <a:solidFill>
                        <a:srgbClr val="000000"/>
                      </a:solidFill>
                      <a:prstDash val="solid"/>
                    </a:lnB>
                    <a:solidFill>
                      <a:srgbClr val="FFFFFF"/>
                    </a:solidFill>
                  </a:tcPr>
                </a:tc>
                <a:tc>
                  <a:txBody>
                    <a:bodyPr/>
                    <a:lstStyle/>
                    <a:p>
                      <a:pPr marR="2540" algn="ctr">
                        <a:lnSpc>
                          <a:spcPct val="100000"/>
                        </a:lnSpc>
                        <a:spcBef>
                          <a:spcPts val="204"/>
                        </a:spcBef>
                      </a:pPr>
                      <a:r>
                        <a:rPr sz="1200" spc="-20" dirty="0">
                          <a:latin typeface="HG丸ｺﾞｼｯｸM-PRO" panose="020F0600000000000000" pitchFamily="50" charset="-128"/>
                          <a:ea typeface="HG丸ｺﾞｼｯｸM-PRO" panose="020F0600000000000000" pitchFamily="50" charset="-128"/>
                          <a:cs typeface="Microsoft JhengHei"/>
                        </a:rPr>
                        <a:t>いいえ</a:t>
                      </a:r>
                      <a:endParaRPr sz="120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0"/>
                  </a:ext>
                </a:extLst>
              </a:tr>
              <a:tr h="282979">
                <a:tc>
                  <a:txBody>
                    <a:bodyPr/>
                    <a:lstStyle/>
                    <a:p>
                      <a:pPr marL="35560">
                        <a:lnSpc>
                          <a:spcPct val="100000"/>
                        </a:lnSpc>
                        <a:spcBef>
                          <a:spcPts val="204"/>
                        </a:spcBef>
                      </a:pPr>
                      <a:r>
                        <a:rPr sz="1200" spc="-75" dirty="0">
                          <a:latin typeface="HG丸ｺﾞｼｯｸM-PRO" panose="020F0600000000000000" pitchFamily="50" charset="-128"/>
                          <a:ea typeface="HG丸ｺﾞｼｯｸM-PRO" panose="020F0600000000000000" pitchFamily="50" charset="-128"/>
                          <a:cs typeface="Microsoft JhengHei"/>
                        </a:rPr>
                        <a:t>筋力の低下</a:t>
                      </a:r>
                      <a:r>
                        <a:rPr sz="1200" dirty="0">
                          <a:latin typeface="HG丸ｺﾞｼｯｸM-PRO" panose="020F0600000000000000" pitchFamily="50" charset="-128"/>
                          <a:ea typeface="HG丸ｺﾞｼｯｸM-PRO" panose="020F0600000000000000" pitchFamily="50" charset="-128"/>
                          <a:cs typeface="Microsoft JhengHei"/>
                        </a:rPr>
                        <a:t>（</a:t>
                      </a:r>
                      <a:r>
                        <a:rPr sz="1200" spc="-75" dirty="0">
                          <a:latin typeface="HG丸ｺﾞｼｯｸM-PRO" panose="020F0600000000000000" pitchFamily="50" charset="-128"/>
                          <a:ea typeface="HG丸ｺﾞｼｯｸM-PRO" panose="020F0600000000000000" pitchFamily="50" charset="-128"/>
                          <a:cs typeface="Microsoft JhengHei"/>
                        </a:rPr>
                        <a:t>握力：男性＜</a:t>
                      </a:r>
                      <a:r>
                        <a:rPr sz="1200" dirty="0">
                          <a:latin typeface="HG丸ｺﾞｼｯｸM-PRO" panose="020F0600000000000000" pitchFamily="50" charset="-128"/>
                          <a:ea typeface="HG丸ｺﾞｼｯｸM-PRO" panose="020F0600000000000000" pitchFamily="50" charset="-128"/>
                          <a:cs typeface="Microsoft JhengHei"/>
                        </a:rPr>
                        <a:t>28kg,</a:t>
                      </a:r>
                      <a:r>
                        <a:rPr sz="1200" spc="40" dirty="0">
                          <a:latin typeface="HG丸ｺﾞｼｯｸM-PRO" panose="020F0600000000000000" pitchFamily="50" charset="-128"/>
                          <a:ea typeface="HG丸ｺﾞｼｯｸM-PRO" panose="020F0600000000000000" pitchFamily="50" charset="-128"/>
                          <a:cs typeface="Microsoft JhengHei"/>
                        </a:rPr>
                        <a:t> 女性＜</a:t>
                      </a:r>
                      <a:r>
                        <a:rPr sz="1200" spc="-10" dirty="0">
                          <a:latin typeface="HG丸ｺﾞｼｯｸM-PRO" panose="020F0600000000000000" pitchFamily="50" charset="-128"/>
                          <a:ea typeface="HG丸ｺﾞｼｯｸM-PRO" panose="020F0600000000000000" pitchFamily="50" charset="-128"/>
                          <a:cs typeface="Microsoft JhengHei"/>
                        </a:rPr>
                        <a:t>18kg）</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6350">
                      <a:solidFill>
                        <a:srgbClr val="0000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8890" algn="ctr">
                        <a:lnSpc>
                          <a:spcPct val="100000"/>
                        </a:lnSpc>
                        <a:spcBef>
                          <a:spcPts val="204"/>
                        </a:spcBef>
                      </a:pPr>
                      <a:r>
                        <a:rPr sz="1200" spc="-30" dirty="0">
                          <a:latin typeface="HG丸ｺﾞｼｯｸM-PRO" panose="020F0600000000000000" pitchFamily="50" charset="-128"/>
                          <a:ea typeface="HG丸ｺﾞｼｯｸM-PRO" panose="020F0600000000000000" pitchFamily="50" charset="-128"/>
                          <a:cs typeface="Microsoft JhengHei"/>
                        </a:rPr>
                        <a:t>はい</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2540" algn="ctr">
                        <a:lnSpc>
                          <a:spcPct val="100000"/>
                        </a:lnSpc>
                        <a:spcBef>
                          <a:spcPts val="204"/>
                        </a:spcBef>
                      </a:pPr>
                      <a:r>
                        <a:rPr sz="1200" spc="-20" dirty="0">
                          <a:latin typeface="HG丸ｺﾞｼｯｸM-PRO" panose="020F0600000000000000" pitchFamily="50" charset="-128"/>
                          <a:ea typeface="HG丸ｺﾞｼｯｸM-PRO" panose="020F0600000000000000" pitchFamily="50" charset="-128"/>
                          <a:cs typeface="Microsoft JhengHei"/>
                        </a:rPr>
                        <a:t>いいえ</a:t>
                      </a:r>
                      <a:endParaRPr sz="120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1"/>
                  </a:ext>
                </a:extLst>
              </a:tr>
              <a:tr h="282979">
                <a:tc>
                  <a:txBody>
                    <a:bodyPr/>
                    <a:lstStyle/>
                    <a:p>
                      <a:pPr marL="31115">
                        <a:lnSpc>
                          <a:spcPct val="100000"/>
                        </a:lnSpc>
                        <a:spcBef>
                          <a:spcPts val="204"/>
                        </a:spcBef>
                      </a:pPr>
                      <a:r>
                        <a:rPr sz="1200" spc="-55" dirty="0">
                          <a:latin typeface="HG丸ｺﾞｼｯｸM-PRO" panose="020F0600000000000000" pitchFamily="50" charset="-128"/>
                          <a:ea typeface="HG丸ｺﾞｼｯｸM-PRO" panose="020F0600000000000000" pitchFamily="50" charset="-128"/>
                          <a:cs typeface="Microsoft JhengHei"/>
                        </a:rPr>
                        <a:t>ここ２週間わけもない疲労感</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6350">
                      <a:solidFill>
                        <a:srgbClr val="0000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8890" algn="ctr">
                        <a:lnSpc>
                          <a:spcPct val="100000"/>
                        </a:lnSpc>
                        <a:spcBef>
                          <a:spcPts val="204"/>
                        </a:spcBef>
                      </a:pPr>
                      <a:r>
                        <a:rPr sz="1200" spc="-30" dirty="0">
                          <a:latin typeface="HG丸ｺﾞｼｯｸM-PRO" panose="020F0600000000000000" pitchFamily="50" charset="-128"/>
                          <a:ea typeface="HG丸ｺﾞｼｯｸM-PRO" panose="020F0600000000000000" pitchFamily="50" charset="-128"/>
                          <a:cs typeface="Microsoft JhengHei"/>
                        </a:rPr>
                        <a:t>はい</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2540" algn="ctr">
                        <a:lnSpc>
                          <a:spcPct val="100000"/>
                        </a:lnSpc>
                        <a:spcBef>
                          <a:spcPts val="204"/>
                        </a:spcBef>
                      </a:pPr>
                      <a:r>
                        <a:rPr sz="1200" spc="-20" dirty="0">
                          <a:latin typeface="HG丸ｺﾞｼｯｸM-PRO" panose="020F0600000000000000" pitchFamily="50" charset="-128"/>
                          <a:ea typeface="HG丸ｺﾞｼｯｸM-PRO" panose="020F0600000000000000" pitchFamily="50" charset="-128"/>
                          <a:cs typeface="Microsoft JhengHei"/>
                        </a:rPr>
                        <a:t>いいえ</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2"/>
                  </a:ext>
                </a:extLst>
              </a:tr>
              <a:tr h="282979">
                <a:tc>
                  <a:txBody>
                    <a:bodyPr/>
                    <a:lstStyle/>
                    <a:p>
                      <a:pPr marL="35560">
                        <a:lnSpc>
                          <a:spcPct val="100000"/>
                        </a:lnSpc>
                        <a:spcBef>
                          <a:spcPts val="204"/>
                        </a:spcBef>
                      </a:pPr>
                      <a:r>
                        <a:rPr sz="1200" spc="-55" dirty="0">
                          <a:latin typeface="HG丸ｺﾞｼｯｸM-PRO" panose="020F0600000000000000" pitchFamily="50" charset="-128"/>
                          <a:ea typeface="HG丸ｺﾞｼｯｸM-PRO" panose="020F0600000000000000" pitchFamily="50" charset="-128"/>
                          <a:cs typeface="Microsoft JhengHei"/>
                        </a:rPr>
                        <a:t>歩行速度の低下</a:t>
                      </a:r>
                      <a:r>
                        <a:rPr sz="1200" dirty="0">
                          <a:latin typeface="HG丸ｺﾞｼｯｸM-PRO" panose="020F0600000000000000" pitchFamily="50" charset="-128"/>
                          <a:ea typeface="HG丸ｺﾞｼｯｸM-PRO" panose="020F0600000000000000" pitchFamily="50" charset="-128"/>
                          <a:cs typeface="Microsoft JhengHei"/>
                        </a:rPr>
                        <a:t>（1</a:t>
                      </a:r>
                      <a:r>
                        <a:rPr sz="1200" spc="-35" dirty="0">
                          <a:latin typeface="HG丸ｺﾞｼｯｸM-PRO" panose="020F0600000000000000" pitchFamily="50" charset="-128"/>
                          <a:ea typeface="HG丸ｺﾞｼｯｸM-PRO" panose="020F0600000000000000" pitchFamily="50" charset="-128"/>
                          <a:cs typeface="Microsoft JhengHei"/>
                        </a:rPr>
                        <a:t>秒当たり</a:t>
                      </a:r>
                      <a:r>
                        <a:rPr sz="1200" dirty="0">
                          <a:latin typeface="HG丸ｺﾞｼｯｸM-PRO" panose="020F0600000000000000" pitchFamily="50" charset="-128"/>
                          <a:ea typeface="HG丸ｺﾞｼｯｸM-PRO" panose="020F0600000000000000" pitchFamily="50" charset="-128"/>
                          <a:cs typeface="Microsoft JhengHei"/>
                        </a:rPr>
                        <a:t>1</a:t>
                      </a:r>
                      <a:r>
                        <a:rPr sz="1200" spc="-45" dirty="0">
                          <a:latin typeface="HG丸ｺﾞｼｯｸM-PRO" panose="020F0600000000000000" pitchFamily="50" charset="-128"/>
                          <a:ea typeface="HG丸ｺﾞｼｯｸM-PRO" panose="020F0600000000000000" pitchFamily="50" charset="-128"/>
                          <a:cs typeface="Microsoft JhengHei"/>
                        </a:rPr>
                        <a:t>メートル未満</a:t>
                      </a:r>
                      <a:r>
                        <a:rPr sz="1200" spc="-50" dirty="0">
                          <a:latin typeface="HG丸ｺﾞｼｯｸM-PRO" panose="020F0600000000000000" pitchFamily="50" charset="-128"/>
                          <a:ea typeface="HG丸ｺﾞｼｯｸM-PRO" panose="020F0600000000000000" pitchFamily="50" charset="-128"/>
                          <a:cs typeface="Microsoft JhengHei"/>
                        </a:rPr>
                        <a:t>）</a:t>
                      </a:r>
                      <a:endParaRPr sz="1200">
                        <a:latin typeface="HG丸ｺﾞｼｯｸM-PRO" panose="020F0600000000000000" pitchFamily="50" charset="-128"/>
                        <a:ea typeface="HG丸ｺﾞｼｯｸM-PRO" panose="020F0600000000000000" pitchFamily="50" charset="-128"/>
                        <a:cs typeface="Microsoft JhengHei"/>
                      </a:endParaRPr>
                    </a:p>
                  </a:txBody>
                  <a:tcPr marL="0" marR="0" marT="45497" marB="0">
                    <a:lnL w="6350">
                      <a:solidFill>
                        <a:srgbClr val="0000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8890" algn="ctr">
                        <a:lnSpc>
                          <a:spcPct val="100000"/>
                        </a:lnSpc>
                        <a:spcBef>
                          <a:spcPts val="204"/>
                        </a:spcBef>
                      </a:pPr>
                      <a:r>
                        <a:rPr sz="1200" spc="-30" dirty="0">
                          <a:latin typeface="HG丸ｺﾞｼｯｸM-PRO" panose="020F0600000000000000" pitchFamily="50" charset="-128"/>
                          <a:ea typeface="HG丸ｺﾞｼｯｸM-PRO" panose="020F0600000000000000" pitchFamily="50" charset="-128"/>
                          <a:cs typeface="Microsoft JhengHei"/>
                        </a:rPr>
                        <a:t>はい</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2540" algn="ctr">
                        <a:lnSpc>
                          <a:spcPct val="100000"/>
                        </a:lnSpc>
                        <a:spcBef>
                          <a:spcPts val="204"/>
                        </a:spcBef>
                      </a:pPr>
                      <a:r>
                        <a:rPr sz="1200" spc="-20" dirty="0">
                          <a:latin typeface="HG丸ｺﾞｼｯｸM-PRO" panose="020F0600000000000000" pitchFamily="50" charset="-128"/>
                          <a:ea typeface="HG丸ｺﾞｼｯｸM-PRO" panose="020F0600000000000000" pitchFamily="50" charset="-128"/>
                          <a:cs typeface="Microsoft JhengHei"/>
                        </a:rPr>
                        <a:t>いいえ</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3"/>
                  </a:ext>
                </a:extLst>
              </a:tr>
              <a:tr h="282979">
                <a:tc>
                  <a:txBody>
                    <a:bodyPr/>
                    <a:lstStyle/>
                    <a:p>
                      <a:pPr marL="35560">
                        <a:lnSpc>
                          <a:spcPct val="100000"/>
                        </a:lnSpc>
                        <a:spcBef>
                          <a:spcPts val="204"/>
                        </a:spcBef>
                      </a:pPr>
                      <a:r>
                        <a:rPr sz="1200" spc="-55" dirty="0">
                          <a:latin typeface="HG丸ｺﾞｼｯｸM-PRO" panose="020F0600000000000000" pitchFamily="50" charset="-128"/>
                          <a:ea typeface="HG丸ｺﾞｼｯｸM-PRO" panose="020F0600000000000000" pitchFamily="50" charset="-128"/>
                          <a:cs typeface="Microsoft JhengHei"/>
                        </a:rPr>
                        <a:t>身体活動の低下</a:t>
                      </a:r>
                      <a:r>
                        <a:rPr sz="1200" dirty="0">
                          <a:latin typeface="HG丸ｺﾞｼｯｸM-PRO" panose="020F0600000000000000" pitchFamily="50" charset="-128"/>
                          <a:ea typeface="HG丸ｺﾞｼｯｸM-PRO" panose="020F0600000000000000" pitchFamily="50" charset="-128"/>
                          <a:cs typeface="Microsoft JhengHei"/>
                        </a:rPr>
                        <a:t>（</a:t>
                      </a:r>
                      <a:r>
                        <a:rPr sz="1200" spc="-30" dirty="0">
                          <a:latin typeface="HG丸ｺﾞｼｯｸM-PRO" panose="020F0600000000000000" pitchFamily="50" charset="-128"/>
                          <a:ea typeface="HG丸ｺﾞｼｯｸM-PRO" panose="020F0600000000000000" pitchFamily="50" charset="-128"/>
                          <a:cs typeface="Microsoft JhengHei"/>
                        </a:rPr>
                        <a:t>軽い体操や定期的なスポーツのいずれも週</a:t>
                      </a:r>
                      <a:r>
                        <a:rPr sz="1200" dirty="0">
                          <a:latin typeface="HG丸ｺﾞｼｯｸM-PRO" panose="020F0600000000000000" pitchFamily="50" charset="-128"/>
                          <a:ea typeface="HG丸ｺﾞｼｯｸM-PRO" panose="020F0600000000000000" pitchFamily="50" charset="-128"/>
                          <a:cs typeface="Microsoft JhengHei"/>
                        </a:rPr>
                        <a:t>1</a:t>
                      </a:r>
                      <a:r>
                        <a:rPr sz="1200" spc="-30" dirty="0">
                          <a:latin typeface="HG丸ｺﾞｼｯｸM-PRO" panose="020F0600000000000000" pitchFamily="50" charset="-128"/>
                          <a:ea typeface="HG丸ｺﾞｼｯｸM-PRO" panose="020F0600000000000000" pitchFamily="50" charset="-128"/>
                          <a:cs typeface="Microsoft JhengHei"/>
                        </a:rPr>
                        <a:t>回もしていない</a:t>
                      </a:r>
                      <a:r>
                        <a:rPr sz="1200" spc="-50" dirty="0">
                          <a:latin typeface="HG丸ｺﾞｼｯｸM-PRO" panose="020F0600000000000000" pitchFamily="50" charset="-128"/>
                          <a:ea typeface="HG丸ｺﾞｼｯｸM-PRO" panose="020F0600000000000000" pitchFamily="50" charset="-128"/>
                          <a:cs typeface="Microsoft JhengHei"/>
                        </a:rPr>
                        <a:t>）</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6350">
                      <a:solidFill>
                        <a:srgbClr val="000000"/>
                      </a:solidFill>
                      <a:prstDash val="solid"/>
                    </a:lnL>
                    <a:lnR w="38100">
                      <a:solidFill>
                        <a:srgbClr val="F08300"/>
                      </a:solidFill>
                      <a:prstDash val="solid"/>
                    </a:lnR>
                    <a:lnT w="6350">
                      <a:solidFill>
                        <a:srgbClr val="000000"/>
                      </a:solidFill>
                      <a:prstDash val="solid"/>
                    </a:lnT>
                    <a:lnB w="6350">
                      <a:solidFill>
                        <a:srgbClr val="000000"/>
                      </a:solidFill>
                      <a:prstDash val="solid"/>
                    </a:lnB>
                    <a:solidFill>
                      <a:srgbClr val="FFFFFF"/>
                    </a:solidFill>
                  </a:tcPr>
                </a:tc>
                <a:tc>
                  <a:txBody>
                    <a:bodyPr/>
                    <a:lstStyle/>
                    <a:p>
                      <a:pPr marR="8890" algn="ctr">
                        <a:lnSpc>
                          <a:spcPct val="100000"/>
                        </a:lnSpc>
                        <a:spcBef>
                          <a:spcPts val="204"/>
                        </a:spcBef>
                      </a:pPr>
                      <a:r>
                        <a:rPr sz="1200" spc="-30" dirty="0">
                          <a:latin typeface="HG丸ｺﾞｼｯｸM-PRO" panose="020F0600000000000000" pitchFamily="50" charset="-128"/>
                          <a:ea typeface="HG丸ｺﾞｼｯｸM-PRO" panose="020F0600000000000000" pitchFamily="50" charset="-128"/>
                          <a:cs typeface="Microsoft JhengHei"/>
                        </a:rPr>
                        <a:t>はい</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38100">
                      <a:solidFill>
                        <a:srgbClr val="F08300"/>
                      </a:solidFill>
                      <a:prstDash val="solid"/>
                    </a:lnR>
                    <a:lnT w="6350">
                      <a:solidFill>
                        <a:srgbClr val="000000"/>
                      </a:solidFill>
                      <a:prstDash val="solid"/>
                    </a:lnT>
                    <a:lnB w="6350">
                      <a:solidFill>
                        <a:srgbClr val="F08300"/>
                      </a:solidFill>
                      <a:prstDash val="solid"/>
                    </a:lnB>
                    <a:solidFill>
                      <a:srgbClr val="FFFFFF"/>
                    </a:solidFill>
                  </a:tcPr>
                </a:tc>
                <a:tc>
                  <a:txBody>
                    <a:bodyPr/>
                    <a:lstStyle/>
                    <a:p>
                      <a:pPr marR="2540" algn="ctr">
                        <a:lnSpc>
                          <a:spcPct val="100000"/>
                        </a:lnSpc>
                        <a:spcBef>
                          <a:spcPts val="204"/>
                        </a:spcBef>
                      </a:pPr>
                      <a:r>
                        <a:rPr sz="1200" spc="-20" dirty="0">
                          <a:latin typeface="HG丸ｺﾞｼｯｸM-PRO" panose="020F0600000000000000" pitchFamily="50" charset="-128"/>
                          <a:ea typeface="HG丸ｺﾞｼｯｸM-PRO" panose="020F0600000000000000" pitchFamily="50" charset="-128"/>
                          <a:cs typeface="Microsoft JhengHei"/>
                        </a:rPr>
                        <a:t>いいえ</a:t>
                      </a:r>
                      <a:endParaRPr sz="1200" dirty="0">
                        <a:latin typeface="HG丸ｺﾞｼｯｸM-PRO" panose="020F0600000000000000" pitchFamily="50" charset="-128"/>
                        <a:ea typeface="HG丸ｺﾞｼｯｸM-PRO" panose="020F0600000000000000" pitchFamily="50" charset="-128"/>
                        <a:cs typeface="Microsoft JhengHei"/>
                      </a:endParaRPr>
                    </a:p>
                  </a:txBody>
                  <a:tcPr marL="0" marR="0" marT="45497" marB="0">
                    <a:lnL w="38100">
                      <a:solidFill>
                        <a:srgbClr val="F083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4"/>
                  </a:ext>
                </a:extLst>
              </a:tr>
            </a:tbl>
          </a:graphicData>
        </a:graphic>
      </p:graphicFrame>
      <p:sp>
        <p:nvSpPr>
          <p:cNvPr id="41" name="object 77">
            <a:extLst>
              <a:ext uri="{FF2B5EF4-FFF2-40B4-BE49-F238E27FC236}">
                <a16:creationId xmlns:a16="http://schemas.microsoft.com/office/drawing/2014/main" id="{8F4E86CD-999E-7B3F-3B19-A7773D178688}"/>
              </a:ext>
            </a:extLst>
          </p:cNvPr>
          <p:cNvSpPr txBox="1"/>
          <p:nvPr/>
        </p:nvSpPr>
        <p:spPr>
          <a:xfrm>
            <a:off x="9536976" y="4485808"/>
            <a:ext cx="1929733" cy="1378638"/>
          </a:xfrm>
          <a:prstGeom prst="rect">
            <a:avLst/>
          </a:prstGeom>
          <a:solidFill>
            <a:srgbClr val="FFFFFF"/>
          </a:solidFill>
          <a:ln w="27000">
            <a:solidFill>
              <a:srgbClr val="F08300"/>
            </a:solidFill>
          </a:ln>
        </p:spPr>
        <p:txBody>
          <a:bodyPr vert="horz" wrap="square" lIns="0" tIns="288000" rIns="0" bIns="288000" rtlCol="0">
            <a:spAutoFit/>
          </a:bodyPr>
          <a:lstStyle/>
          <a:p>
            <a:pPr marL="100965" marR="0" lvl="0" indent="0" algn="l" defTabSz="914400" rtl="0" eaLnBrk="1" fontAlgn="auto" latinLnBrk="0" hangingPunct="1">
              <a:lnSpc>
                <a:spcPct val="100000"/>
              </a:lnSpc>
              <a:spcBef>
                <a:spcPts val="855"/>
              </a:spcBef>
              <a:spcAft>
                <a:spcPts val="0"/>
              </a:spcAft>
              <a:buClrTx/>
              <a:buSzTx/>
              <a:buFontTx/>
              <a:buNone/>
              <a:tabLst/>
              <a:defRPr/>
            </a:pPr>
            <a:r>
              <a:rPr kumimoji="1" sz="1250" b="1" i="0" u="none" strike="noStrike" kern="1200" cap="none" spc="-55" normalizeH="0" baseline="0" noProof="0" dirty="0">
                <a:ln>
                  <a:noFill/>
                </a:ln>
                <a:solidFill>
                  <a:prstClr val="black"/>
                </a:solidFill>
                <a:effectLst/>
                <a:uLnTx/>
                <a:uFillTx/>
                <a:latin typeface="小塚ゴシック Pr6N B"/>
                <a:ea typeface="+mn-ea"/>
                <a:cs typeface="小塚ゴシック Pr6N B"/>
              </a:rPr>
              <a:t>０…健常</a:t>
            </a:r>
            <a:endParaRPr kumimoji="1" sz="125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a:p>
            <a:pPr marL="100965" marR="142240" lvl="0" indent="0" algn="l" defTabSz="914400" rtl="0" eaLnBrk="1" fontAlgn="auto" latinLnBrk="0" hangingPunct="1">
              <a:lnSpc>
                <a:spcPct val="166700"/>
              </a:lnSpc>
              <a:spcBef>
                <a:spcPts val="0"/>
              </a:spcBef>
              <a:spcAft>
                <a:spcPts val="0"/>
              </a:spcAft>
              <a:buClrTx/>
              <a:buSzTx/>
              <a:buFontTx/>
              <a:buNone/>
              <a:tabLst/>
              <a:defRPr/>
            </a:pPr>
            <a:r>
              <a:rPr kumimoji="1" sz="1250" b="1" i="0" u="none" strike="noStrike" kern="1200" cap="none" spc="-175" normalizeH="0" baseline="0" noProof="0" dirty="0">
                <a:ln>
                  <a:noFill/>
                </a:ln>
                <a:solidFill>
                  <a:prstClr val="black"/>
                </a:solidFill>
                <a:effectLst/>
                <a:uLnTx/>
                <a:uFillTx/>
                <a:latin typeface="小塚ゴシック Pr6N B"/>
                <a:ea typeface="+mn-ea"/>
                <a:cs typeface="小塚ゴシック Pr6N B"/>
              </a:rPr>
              <a:t>１～</a:t>
            </a:r>
            <a:r>
              <a:rPr kumimoji="1" sz="1250" b="1" i="0" u="none" strike="noStrike" kern="1200" cap="none" spc="-70" normalizeH="0" baseline="0" noProof="0" dirty="0">
                <a:ln>
                  <a:noFill/>
                </a:ln>
                <a:solidFill>
                  <a:prstClr val="black"/>
                </a:solidFill>
                <a:effectLst/>
                <a:uLnTx/>
                <a:uFillTx/>
                <a:latin typeface="小塚ゴシック Pr6N B"/>
                <a:ea typeface="+mn-ea"/>
                <a:cs typeface="小塚ゴシック Pr6N B"/>
              </a:rPr>
              <a:t>２つ…</a:t>
            </a:r>
            <a:r>
              <a:rPr kumimoji="1" sz="1250" b="1" i="0" u="none" strike="noStrike" kern="1200" cap="none" spc="-70" normalizeH="0" baseline="0" noProof="0" dirty="0" err="1">
                <a:ln>
                  <a:noFill/>
                </a:ln>
                <a:solidFill>
                  <a:prstClr val="black"/>
                </a:solidFill>
                <a:effectLst/>
                <a:uLnTx/>
                <a:uFillTx/>
                <a:latin typeface="小塚ゴシック Pr6N B"/>
                <a:ea typeface="+mn-ea"/>
                <a:cs typeface="小塚ゴシック Pr6N B"/>
              </a:rPr>
              <a:t>プレフレイル</a:t>
            </a:r>
            <a:endParaRPr kumimoji="1" lang="en-US" sz="1250" b="1" i="0" u="none" strike="noStrike" kern="1200" cap="none" spc="-70" normalizeH="0" baseline="0" noProof="0" dirty="0">
              <a:ln>
                <a:noFill/>
              </a:ln>
              <a:solidFill>
                <a:prstClr val="black"/>
              </a:solidFill>
              <a:effectLst/>
              <a:uLnTx/>
              <a:uFillTx/>
              <a:latin typeface="小塚ゴシック Pr6N B"/>
              <a:ea typeface="+mn-ea"/>
              <a:cs typeface="小塚ゴシック Pr6N B"/>
            </a:endParaRPr>
          </a:p>
          <a:p>
            <a:pPr marL="100965" marR="142240" lvl="0" indent="0" algn="l" defTabSz="914400" rtl="0" eaLnBrk="1" fontAlgn="auto" latinLnBrk="0" hangingPunct="1">
              <a:lnSpc>
                <a:spcPct val="166700"/>
              </a:lnSpc>
              <a:spcBef>
                <a:spcPts val="0"/>
              </a:spcBef>
              <a:spcAft>
                <a:spcPts val="0"/>
              </a:spcAft>
              <a:buClrTx/>
              <a:buSzTx/>
              <a:buFontTx/>
              <a:buNone/>
              <a:tabLst/>
              <a:defRPr/>
            </a:pPr>
            <a:r>
              <a:rPr kumimoji="1" sz="1250" b="1" i="0" u="none" strike="noStrike" kern="1200" cap="none" spc="-55" normalizeH="0" baseline="0" noProof="0" dirty="0">
                <a:ln>
                  <a:noFill/>
                </a:ln>
                <a:solidFill>
                  <a:prstClr val="black"/>
                </a:solidFill>
                <a:effectLst/>
                <a:uLnTx/>
                <a:uFillTx/>
                <a:latin typeface="小塚ゴシック Pr6N B"/>
                <a:ea typeface="+mn-ea"/>
                <a:cs typeface="小塚ゴシック Pr6N B"/>
              </a:rPr>
              <a:t>３つ以上…</a:t>
            </a:r>
            <a:r>
              <a:rPr kumimoji="1" sz="1250" b="1" i="0" u="none" strike="noStrike" kern="1200" cap="none" spc="-55" normalizeH="0" baseline="0" noProof="0" dirty="0" err="1">
                <a:ln>
                  <a:noFill/>
                </a:ln>
                <a:solidFill>
                  <a:prstClr val="black"/>
                </a:solidFill>
                <a:effectLst/>
                <a:uLnTx/>
                <a:uFillTx/>
                <a:latin typeface="小塚ゴシック Pr6N B"/>
                <a:ea typeface="+mn-ea"/>
                <a:cs typeface="小塚ゴシック Pr6N B"/>
              </a:rPr>
              <a:t>フレイル</a:t>
            </a:r>
            <a:endParaRPr kumimoji="1" sz="4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grpSp>
        <p:nvGrpSpPr>
          <p:cNvPr id="42" name="object 78">
            <a:extLst>
              <a:ext uri="{FF2B5EF4-FFF2-40B4-BE49-F238E27FC236}">
                <a16:creationId xmlns:a16="http://schemas.microsoft.com/office/drawing/2014/main" id="{42A7961B-8ECD-B0A6-FE3F-A76D4B61BAA8}"/>
              </a:ext>
            </a:extLst>
          </p:cNvPr>
          <p:cNvGrpSpPr/>
          <p:nvPr/>
        </p:nvGrpSpPr>
        <p:grpSpPr>
          <a:xfrm>
            <a:off x="8704466" y="4818764"/>
            <a:ext cx="708056" cy="681729"/>
            <a:chOff x="13087796" y="8198925"/>
            <a:chExt cx="324485" cy="312420"/>
          </a:xfrm>
        </p:grpSpPr>
        <p:sp>
          <p:nvSpPr>
            <p:cNvPr id="43" name="object 79">
              <a:extLst>
                <a:ext uri="{FF2B5EF4-FFF2-40B4-BE49-F238E27FC236}">
                  <a16:creationId xmlns:a16="http://schemas.microsoft.com/office/drawing/2014/main" id="{38EF6355-B817-B810-4F10-5DFF8F5D43DD}"/>
                </a:ext>
              </a:extLst>
            </p:cNvPr>
            <p:cNvSpPr/>
            <p:nvPr/>
          </p:nvSpPr>
          <p:spPr>
            <a:xfrm>
              <a:off x="13087796" y="8282903"/>
              <a:ext cx="222885" cy="144145"/>
            </a:xfrm>
            <a:custGeom>
              <a:avLst/>
              <a:gdLst/>
              <a:ahLst/>
              <a:cxnLst/>
              <a:rect l="l" t="t" r="r" b="b"/>
              <a:pathLst>
                <a:path w="222884" h="144145">
                  <a:moveTo>
                    <a:pt x="0" y="144005"/>
                  </a:moveTo>
                  <a:lnTo>
                    <a:pt x="222453" y="144005"/>
                  </a:lnTo>
                  <a:lnTo>
                    <a:pt x="222453" y="0"/>
                  </a:lnTo>
                  <a:lnTo>
                    <a:pt x="0" y="0"/>
                  </a:lnTo>
                  <a:lnTo>
                    <a:pt x="0" y="144005"/>
                  </a:lnTo>
                  <a:close/>
                </a:path>
              </a:pathLst>
            </a:custGeom>
            <a:solidFill>
              <a:srgbClr val="F08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44" name="object 80">
              <a:extLst>
                <a:ext uri="{FF2B5EF4-FFF2-40B4-BE49-F238E27FC236}">
                  <a16:creationId xmlns:a16="http://schemas.microsoft.com/office/drawing/2014/main" id="{807B78E9-227E-A42A-3E75-39E7E3CAD90D}"/>
                </a:ext>
              </a:extLst>
            </p:cNvPr>
            <p:cNvSpPr/>
            <p:nvPr/>
          </p:nvSpPr>
          <p:spPr>
            <a:xfrm>
              <a:off x="13244029" y="8198925"/>
              <a:ext cx="168275" cy="312420"/>
            </a:xfrm>
            <a:custGeom>
              <a:avLst/>
              <a:gdLst/>
              <a:ahLst/>
              <a:cxnLst/>
              <a:rect l="l" t="t" r="r" b="b"/>
              <a:pathLst>
                <a:path w="168275" h="312420">
                  <a:moveTo>
                    <a:pt x="0" y="0"/>
                  </a:moveTo>
                  <a:lnTo>
                    <a:pt x="0" y="311962"/>
                  </a:lnTo>
                  <a:lnTo>
                    <a:pt x="167767" y="155981"/>
                  </a:lnTo>
                  <a:lnTo>
                    <a:pt x="0" y="0"/>
                  </a:lnTo>
                  <a:close/>
                </a:path>
              </a:pathLst>
            </a:custGeom>
            <a:solidFill>
              <a:srgbClr val="F08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grpSp>
      <p:sp>
        <p:nvSpPr>
          <p:cNvPr id="31" name="object 67">
            <a:extLst>
              <a:ext uri="{FF2B5EF4-FFF2-40B4-BE49-F238E27FC236}">
                <a16:creationId xmlns:a16="http://schemas.microsoft.com/office/drawing/2014/main" id="{F89BE2C8-2116-68EE-5BD6-88DFC13BE721}"/>
              </a:ext>
            </a:extLst>
          </p:cNvPr>
          <p:cNvSpPr/>
          <p:nvPr/>
        </p:nvSpPr>
        <p:spPr>
          <a:xfrm>
            <a:off x="8877155" y="2583731"/>
            <a:ext cx="1569315" cy="1079022"/>
          </a:xfrm>
          <a:custGeom>
            <a:avLst/>
            <a:gdLst/>
            <a:ahLst/>
            <a:cxnLst/>
            <a:rect l="l" t="t" r="r" b="b"/>
            <a:pathLst>
              <a:path w="1052830" h="723900">
                <a:moveTo>
                  <a:pt x="228523" y="0"/>
                </a:moveTo>
                <a:lnTo>
                  <a:pt x="231263" y="51662"/>
                </a:lnTo>
                <a:lnTo>
                  <a:pt x="239316" y="101943"/>
                </a:lnTo>
                <a:lnTo>
                  <a:pt x="252433" y="150620"/>
                </a:lnTo>
                <a:lnTo>
                  <a:pt x="270364" y="197471"/>
                </a:lnTo>
                <a:lnTo>
                  <a:pt x="292860" y="242275"/>
                </a:lnTo>
                <a:lnTo>
                  <a:pt x="319671" y="284810"/>
                </a:lnTo>
                <a:lnTo>
                  <a:pt x="275814" y="335651"/>
                </a:lnTo>
                <a:lnTo>
                  <a:pt x="165250" y="427356"/>
                </a:lnTo>
                <a:lnTo>
                  <a:pt x="51979" y="515187"/>
                </a:lnTo>
                <a:lnTo>
                  <a:pt x="0" y="554405"/>
                </a:lnTo>
                <a:lnTo>
                  <a:pt x="460552" y="424522"/>
                </a:lnTo>
                <a:lnTo>
                  <a:pt x="499542" y="458696"/>
                </a:lnTo>
                <a:lnTo>
                  <a:pt x="538841" y="491127"/>
                </a:lnTo>
                <a:lnTo>
                  <a:pt x="578662" y="521782"/>
                </a:lnTo>
                <a:lnTo>
                  <a:pt x="619218" y="550630"/>
                </a:lnTo>
                <a:lnTo>
                  <a:pt x="660721" y="577638"/>
                </a:lnTo>
                <a:lnTo>
                  <a:pt x="703385" y="602774"/>
                </a:lnTo>
                <a:lnTo>
                  <a:pt x="747422" y="626006"/>
                </a:lnTo>
                <a:lnTo>
                  <a:pt x="793045" y="647301"/>
                </a:lnTo>
                <a:lnTo>
                  <a:pt x="840467" y="666627"/>
                </a:lnTo>
                <a:lnTo>
                  <a:pt x="889900" y="683951"/>
                </a:lnTo>
                <a:lnTo>
                  <a:pt x="941558" y="699242"/>
                </a:lnTo>
                <a:lnTo>
                  <a:pt x="995653" y="712468"/>
                </a:lnTo>
                <a:lnTo>
                  <a:pt x="1052398" y="723595"/>
                </a:lnTo>
              </a:path>
            </a:pathLst>
          </a:custGeom>
          <a:ln w="72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grpSp>
        <p:nvGrpSpPr>
          <p:cNvPr id="38" name="グループ化 37">
            <a:extLst>
              <a:ext uri="{FF2B5EF4-FFF2-40B4-BE49-F238E27FC236}">
                <a16:creationId xmlns:a16="http://schemas.microsoft.com/office/drawing/2014/main" id="{B43CBEBC-DA62-15A0-86FD-861CEA6AC366}"/>
              </a:ext>
            </a:extLst>
          </p:cNvPr>
          <p:cNvGrpSpPr>
            <a:grpSpLocks noChangeAspect="1"/>
          </p:cNvGrpSpPr>
          <p:nvPr/>
        </p:nvGrpSpPr>
        <p:grpSpPr>
          <a:xfrm>
            <a:off x="4739838" y="2257599"/>
            <a:ext cx="1451037" cy="1061506"/>
            <a:chOff x="5136106" y="2680398"/>
            <a:chExt cx="651745" cy="476784"/>
          </a:xfrm>
        </p:grpSpPr>
        <p:pic>
          <p:nvPicPr>
            <p:cNvPr id="45" name="図 44" descr="テキスト&#10;&#10;AI によって生成されたコンテンツは間違っている可能性があります。">
              <a:extLst>
                <a:ext uri="{FF2B5EF4-FFF2-40B4-BE49-F238E27FC236}">
                  <a16:creationId xmlns:a16="http://schemas.microsoft.com/office/drawing/2014/main" id="{9DE018A5-0323-D8E5-FE4D-C9A6459D2598}"/>
                </a:ext>
              </a:extLst>
            </p:cNvPr>
            <p:cNvPicPr>
              <a:picLocks noChangeAspect="1"/>
            </p:cNvPicPr>
            <p:nvPr/>
          </p:nvPicPr>
          <p:blipFill>
            <a:blip r:embed="rId3">
              <a:extLst>
                <a:ext uri="{28A0092B-C50C-407E-A947-70E740481C1C}">
                  <a14:useLocalDpi xmlns:a14="http://schemas.microsoft.com/office/drawing/2010/main" val="0"/>
                </a:ext>
              </a:extLst>
            </a:blip>
            <a:srcRect t="2959" r="35300" b="-1"/>
            <a:stretch/>
          </p:blipFill>
          <p:spPr>
            <a:xfrm>
              <a:off x="5136106" y="2680398"/>
              <a:ext cx="453289" cy="476783"/>
            </a:xfrm>
            <a:prstGeom prst="rect">
              <a:avLst/>
            </a:prstGeom>
          </p:spPr>
        </p:pic>
        <p:pic>
          <p:nvPicPr>
            <p:cNvPr id="46" name="図 45" descr="テキスト&#10;&#10;AI によって生成されたコンテンツは間違っている可能性があります。">
              <a:extLst>
                <a:ext uri="{FF2B5EF4-FFF2-40B4-BE49-F238E27FC236}">
                  <a16:creationId xmlns:a16="http://schemas.microsoft.com/office/drawing/2014/main" id="{5CD1A47A-181D-39F6-4938-E5823AF374DF}"/>
                </a:ext>
              </a:extLst>
            </p:cNvPr>
            <p:cNvPicPr>
              <a:picLocks noChangeAspect="1"/>
            </p:cNvPicPr>
            <p:nvPr/>
          </p:nvPicPr>
          <p:blipFill>
            <a:blip r:embed="rId3">
              <a:extLst>
                <a:ext uri="{28A0092B-C50C-407E-A947-70E740481C1C}">
                  <a14:useLocalDpi xmlns:a14="http://schemas.microsoft.com/office/drawing/2010/main" val="0"/>
                </a:ext>
              </a:extLst>
            </a:blip>
            <a:srcRect l="59004" t="16667" r="6972"/>
            <a:stretch/>
          </p:blipFill>
          <p:spPr>
            <a:xfrm>
              <a:off x="5549478" y="2747750"/>
              <a:ext cx="238373" cy="409432"/>
            </a:xfrm>
            <a:prstGeom prst="rect">
              <a:avLst/>
            </a:prstGeom>
          </p:spPr>
        </p:pic>
      </p:grpSp>
      <p:pic>
        <p:nvPicPr>
          <p:cNvPr id="49" name="図 48" descr="テキスト&#10;&#10;AI によって生成されたコンテンツは間違っている可能性があります。">
            <a:extLst>
              <a:ext uri="{FF2B5EF4-FFF2-40B4-BE49-F238E27FC236}">
                <a16:creationId xmlns:a16="http://schemas.microsoft.com/office/drawing/2014/main" id="{BABE75E2-28F5-F415-1BEF-798D63AABACC}"/>
              </a:ext>
            </a:extLst>
          </p:cNvPr>
          <p:cNvPicPr>
            <a:picLocks noChangeAspect="1"/>
          </p:cNvPicPr>
          <p:nvPr/>
        </p:nvPicPr>
        <p:blipFill>
          <a:blip r:embed="rId4">
            <a:extLst>
              <a:ext uri="{28A0092B-C50C-407E-A947-70E740481C1C}">
                <a14:useLocalDpi xmlns:a14="http://schemas.microsoft.com/office/drawing/2010/main" val="0"/>
              </a:ext>
            </a:extLst>
          </a:blip>
          <a:srcRect l="918" r="53888" b="34056"/>
          <a:stretch/>
        </p:blipFill>
        <p:spPr>
          <a:xfrm>
            <a:off x="9486924" y="2138783"/>
            <a:ext cx="752777" cy="907524"/>
          </a:xfrm>
          <a:prstGeom prst="rect">
            <a:avLst/>
          </a:prstGeom>
        </p:spPr>
      </p:pic>
      <p:pic>
        <p:nvPicPr>
          <p:cNvPr id="50" name="図 49" descr="テキスト&#10;&#10;AI によって生成されたコンテンツは間違っている可能性があります。">
            <a:extLst>
              <a:ext uri="{FF2B5EF4-FFF2-40B4-BE49-F238E27FC236}">
                <a16:creationId xmlns:a16="http://schemas.microsoft.com/office/drawing/2014/main" id="{F152ADB0-BE13-5310-DEB0-44195906BE6A}"/>
              </a:ext>
            </a:extLst>
          </p:cNvPr>
          <p:cNvPicPr>
            <a:picLocks noChangeAspect="1"/>
          </p:cNvPicPr>
          <p:nvPr/>
        </p:nvPicPr>
        <p:blipFill>
          <a:blip r:embed="rId4">
            <a:extLst>
              <a:ext uri="{28A0092B-C50C-407E-A947-70E740481C1C}">
                <a14:useLocalDpi xmlns:a14="http://schemas.microsoft.com/office/drawing/2010/main" val="0"/>
              </a:ext>
            </a:extLst>
          </a:blip>
          <a:srcRect l="45009" t="25807" r="6206"/>
          <a:stretch/>
        </p:blipFill>
        <p:spPr>
          <a:xfrm>
            <a:off x="10239466" y="2505396"/>
            <a:ext cx="812590" cy="1021048"/>
          </a:xfrm>
          <a:prstGeom prst="rect">
            <a:avLst/>
          </a:prstGeom>
        </p:spPr>
      </p:pic>
      <p:grpSp>
        <p:nvGrpSpPr>
          <p:cNvPr id="15" name="グループ化 14">
            <a:extLst>
              <a:ext uri="{FF2B5EF4-FFF2-40B4-BE49-F238E27FC236}">
                <a16:creationId xmlns:a16="http://schemas.microsoft.com/office/drawing/2014/main" id="{F6C2F7B6-29B8-F438-965E-3176CC516CD1}"/>
              </a:ext>
            </a:extLst>
          </p:cNvPr>
          <p:cNvGrpSpPr/>
          <p:nvPr/>
        </p:nvGrpSpPr>
        <p:grpSpPr>
          <a:xfrm>
            <a:off x="7075331" y="700862"/>
            <a:ext cx="1058045" cy="1215025"/>
            <a:chOff x="7366225" y="816862"/>
            <a:chExt cx="1058045" cy="1215025"/>
          </a:xfrm>
        </p:grpSpPr>
        <p:pic>
          <p:nvPicPr>
            <p:cNvPr id="48" name="図 47" descr="テキスト&#10;&#10;AI によって生成されたコンテンツは間違っている可能性があります。">
              <a:extLst>
                <a:ext uri="{FF2B5EF4-FFF2-40B4-BE49-F238E27FC236}">
                  <a16:creationId xmlns:a16="http://schemas.microsoft.com/office/drawing/2014/main" id="{5764937E-C166-9493-3979-63667BE0353A}"/>
                </a:ext>
              </a:extLst>
            </p:cNvPr>
            <p:cNvPicPr>
              <a:picLocks noChangeAspect="1"/>
            </p:cNvPicPr>
            <p:nvPr/>
          </p:nvPicPr>
          <p:blipFill>
            <a:blip r:embed="rId5">
              <a:extLst>
                <a:ext uri="{28A0092B-C50C-407E-A947-70E740481C1C}">
                  <a14:useLocalDpi xmlns:a14="http://schemas.microsoft.com/office/drawing/2010/main" val="0"/>
                </a:ext>
              </a:extLst>
            </a:blip>
            <a:srcRect l="689" r="76146" b="49861"/>
            <a:stretch/>
          </p:blipFill>
          <p:spPr>
            <a:xfrm>
              <a:off x="7397339" y="816862"/>
              <a:ext cx="897470" cy="1166738"/>
            </a:xfrm>
            <a:prstGeom prst="rect">
              <a:avLst/>
            </a:prstGeom>
          </p:spPr>
        </p:pic>
        <p:sp useBgFill="1">
          <p:nvSpPr>
            <p:cNvPr id="5" name="楕円 4">
              <a:extLst>
                <a:ext uri="{FF2B5EF4-FFF2-40B4-BE49-F238E27FC236}">
                  <a16:creationId xmlns:a16="http://schemas.microsoft.com/office/drawing/2014/main" id="{F63B19D9-8338-E0C2-3457-8E78959FF126}"/>
                </a:ext>
              </a:extLst>
            </p:cNvPr>
            <p:cNvSpPr/>
            <p:nvPr/>
          </p:nvSpPr>
          <p:spPr>
            <a:xfrm>
              <a:off x="7366225" y="1685729"/>
              <a:ext cx="273801" cy="33350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sp useBgFill="1">
          <p:nvSpPr>
            <p:cNvPr id="12" name="楕円 11">
              <a:extLst>
                <a:ext uri="{FF2B5EF4-FFF2-40B4-BE49-F238E27FC236}">
                  <a16:creationId xmlns:a16="http://schemas.microsoft.com/office/drawing/2014/main" id="{517B85FF-E9A9-9974-4CD7-A62ABEFD492B}"/>
                </a:ext>
              </a:extLst>
            </p:cNvPr>
            <p:cNvSpPr/>
            <p:nvPr/>
          </p:nvSpPr>
          <p:spPr>
            <a:xfrm>
              <a:off x="8150469" y="1756483"/>
              <a:ext cx="273801" cy="27540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grpSp>
      <p:pic>
        <p:nvPicPr>
          <p:cNvPr id="47" name="図 46" descr="テキスト&#10;&#10;AI によって生成されたコンテンツは間違っている可能性があります。">
            <a:extLst>
              <a:ext uri="{FF2B5EF4-FFF2-40B4-BE49-F238E27FC236}">
                <a16:creationId xmlns:a16="http://schemas.microsoft.com/office/drawing/2014/main" id="{55DC5C85-3ABD-15A8-05F3-15765C9C567B}"/>
              </a:ext>
            </a:extLst>
          </p:cNvPr>
          <p:cNvPicPr>
            <a:picLocks noChangeAspect="1"/>
          </p:cNvPicPr>
          <p:nvPr/>
        </p:nvPicPr>
        <p:blipFill>
          <a:blip r:embed="rId6">
            <a:extLst>
              <a:ext uri="{28A0092B-C50C-407E-A947-70E740481C1C}">
                <a14:useLocalDpi xmlns:a14="http://schemas.microsoft.com/office/drawing/2010/main" val="0"/>
              </a:ext>
            </a:extLst>
          </a:blip>
          <a:srcRect l="1235" t="6722" b="5409"/>
          <a:stretch/>
        </p:blipFill>
        <p:spPr>
          <a:xfrm>
            <a:off x="7995225" y="1425587"/>
            <a:ext cx="694331" cy="784976"/>
          </a:xfrm>
          <a:prstGeom prst="rect">
            <a:avLst/>
          </a:prstGeom>
        </p:spPr>
      </p:pic>
      <p:sp>
        <p:nvSpPr>
          <p:cNvPr id="11" name="object 47">
            <a:extLst>
              <a:ext uri="{FF2B5EF4-FFF2-40B4-BE49-F238E27FC236}">
                <a16:creationId xmlns:a16="http://schemas.microsoft.com/office/drawing/2014/main" id="{95ED7D71-8700-3AA5-CD93-3889691AAF93}"/>
              </a:ext>
            </a:extLst>
          </p:cNvPr>
          <p:cNvSpPr txBox="1"/>
          <p:nvPr/>
        </p:nvSpPr>
        <p:spPr>
          <a:xfrm>
            <a:off x="427165" y="-5599"/>
            <a:ext cx="11386616" cy="844462"/>
          </a:xfrm>
          <a:prstGeom prst="rect">
            <a:avLst/>
          </a:prstGeom>
        </p:spPr>
        <p:txBody>
          <a:bodyPr vert="horz" wrap="square" lIns="0" tIns="59055"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28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rPr>
              <a:t>【</a:t>
            </a:r>
            <a:r>
              <a:rPr kumimoji="1" lang="ja-JP" altLang="en-US" sz="2800" b="1" i="0" u="none" strike="noStrike" kern="1200" cap="none" spc="-28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rPr>
              <a:t>図</a:t>
            </a:r>
            <a:r>
              <a:rPr lang="ja-JP" altLang="en-US" sz="2800" b="1" spc="-280" dirty="0">
                <a:solidFill>
                  <a:prstClr val="black"/>
                </a:solidFill>
                <a:latin typeface="小塚ゴシック Pr6N B"/>
                <a:ea typeface="游ゴシック" panose="020B0400000000000000" pitchFamily="50" charset="-128"/>
                <a:cs typeface="小塚ゴシック Pr6N B"/>
              </a:rPr>
              <a:t>３</a:t>
            </a:r>
            <a:r>
              <a:rPr kumimoji="1" lang="en-US" altLang="ja-JP" sz="2800" b="1" i="0" u="none" strike="noStrike" kern="1200" cap="none" spc="-28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rPr>
              <a:t>】</a:t>
            </a:r>
            <a:r>
              <a:rPr kumimoji="1" lang="ja-JP" altLang="en-US" sz="2800" b="1" i="0" u="none" strike="noStrike" kern="1200" cap="none" spc="-28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rPr>
              <a:t>「フレイル」を知っていますか？</a:t>
            </a:r>
            <a:endParaRPr kumimoji="1" lang="ja-JP" altLang="en-US" sz="2800" b="0" i="0" u="none" strike="noStrike" kern="1200" cap="none" spc="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endParaRPr>
          </a:p>
          <a:p>
            <a:pPr marL="40005"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300" b="1" i="0" u="none" strike="noStrike" kern="1200" cap="none" spc="3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rPr>
              <a:t>「フレイル」とは、年をとって心身の活力が低下した要介護の手前の状態をいいます。</a:t>
            </a:r>
            <a:endParaRPr kumimoji="1" lang="ja-JP" altLang="en-US" sz="2300" b="0" i="0" u="none" strike="noStrike" kern="1200" cap="none" spc="30" normalizeH="0" baseline="0" noProof="0" dirty="0">
              <a:ln>
                <a:noFill/>
              </a:ln>
              <a:solidFill>
                <a:prstClr val="black"/>
              </a:solidFill>
              <a:effectLst/>
              <a:uLnTx/>
              <a:uFillTx/>
              <a:latin typeface="小塚ゴシック Pr6N B"/>
              <a:ea typeface="游ゴシック" panose="020B0400000000000000" pitchFamily="50" charset="-128"/>
              <a:cs typeface="小塚ゴシック Pr6N B"/>
            </a:endParaRPr>
          </a:p>
        </p:txBody>
      </p:sp>
      <p:sp>
        <p:nvSpPr>
          <p:cNvPr id="3" name="正方形/長方形 2">
            <a:extLst>
              <a:ext uri="{FF2B5EF4-FFF2-40B4-BE49-F238E27FC236}">
                <a16:creationId xmlns:a16="http://schemas.microsoft.com/office/drawing/2014/main" id="{08A6DBBD-D15D-02C6-7DD7-5CA78A09882C}"/>
              </a:ext>
            </a:extLst>
          </p:cNvPr>
          <p:cNvSpPr/>
          <p:nvPr/>
        </p:nvSpPr>
        <p:spPr>
          <a:xfrm>
            <a:off x="6874687" y="4438483"/>
            <a:ext cx="780911" cy="141948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11000402020202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356FD5B5-20A7-7811-B4C7-ACA31CDFCA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1248" y="825347"/>
            <a:ext cx="4662741" cy="2084213"/>
          </a:xfrm>
          <a:prstGeom prst="rect">
            <a:avLst/>
          </a:prstGeom>
        </p:spPr>
      </p:pic>
      <p:pic>
        <p:nvPicPr>
          <p:cNvPr id="4" name="図 3" descr="テキスト&#10;&#10;AI によって生成されたコンテンツは間違っている可能性があります。">
            <a:extLst>
              <a:ext uri="{FF2B5EF4-FFF2-40B4-BE49-F238E27FC236}">
                <a16:creationId xmlns:a16="http://schemas.microsoft.com/office/drawing/2014/main" id="{BB39C3BC-53BA-B2BB-68DC-F3C540D51C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619357" y="2158185"/>
            <a:ext cx="2105336" cy="1179451"/>
          </a:xfrm>
          <a:prstGeom prst="rect">
            <a:avLst/>
          </a:prstGeom>
          <a:noFill/>
        </p:spPr>
      </p:pic>
      <p:pic>
        <p:nvPicPr>
          <p:cNvPr id="36" name="図 35">
            <a:extLst>
              <a:ext uri="{FF2B5EF4-FFF2-40B4-BE49-F238E27FC236}">
                <a16:creationId xmlns:a16="http://schemas.microsoft.com/office/drawing/2014/main" id="{1E6F6442-3758-91E1-E4CE-00F3430D71AE}"/>
              </a:ext>
            </a:extLst>
          </p:cNvPr>
          <p:cNvPicPr>
            <a:picLocks noChangeAspect="1"/>
          </p:cNvPicPr>
          <p:nvPr/>
        </p:nvPicPr>
        <p:blipFill>
          <a:blip r:embed="rId9"/>
          <a:stretch>
            <a:fillRect/>
          </a:stretch>
        </p:blipFill>
        <p:spPr>
          <a:xfrm>
            <a:off x="1046381" y="812055"/>
            <a:ext cx="3162945" cy="3291365"/>
          </a:xfrm>
          <a:prstGeom prst="rect">
            <a:avLst/>
          </a:prstGeom>
        </p:spPr>
      </p:pic>
      <p:grpSp>
        <p:nvGrpSpPr>
          <p:cNvPr id="2" name="グループ化 1">
            <a:extLst>
              <a:ext uri="{FF2B5EF4-FFF2-40B4-BE49-F238E27FC236}">
                <a16:creationId xmlns:a16="http://schemas.microsoft.com/office/drawing/2014/main" id="{BA7BD09C-E791-6580-0295-45DEE2906A93}"/>
              </a:ext>
            </a:extLst>
          </p:cNvPr>
          <p:cNvGrpSpPr/>
          <p:nvPr/>
        </p:nvGrpSpPr>
        <p:grpSpPr>
          <a:xfrm>
            <a:off x="6987395" y="1536270"/>
            <a:ext cx="1634071" cy="1071128"/>
            <a:chOff x="7114852" y="2068929"/>
            <a:chExt cx="1080135" cy="708025"/>
          </a:xfrm>
        </p:grpSpPr>
        <p:sp>
          <p:nvSpPr>
            <p:cNvPr id="59" name="object 95">
              <a:extLst>
                <a:ext uri="{FF2B5EF4-FFF2-40B4-BE49-F238E27FC236}">
                  <a16:creationId xmlns:a16="http://schemas.microsoft.com/office/drawing/2014/main" id="{FAC38488-E083-E7A1-67C6-9F52E5AF58E3}"/>
                </a:ext>
              </a:extLst>
            </p:cNvPr>
            <p:cNvSpPr/>
            <p:nvPr/>
          </p:nvSpPr>
          <p:spPr>
            <a:xfrm>
              <a:off x="7114852" y="2068929"/>
              <a:ext cx="1080135" cy="708025"/>
            </a:xfrm>
            <a:custGeom>
              <a:avLst/>
              <a:gdLst/>
              <a:ahLst/>
              <a:cxnLst/>
              <a:rect l="l" t="t" r="r" b="b"/>
              <a:pathLst>
                <a:path w="1080134" h="708025">
                  <a:moveTo>
                    <a:pt x="0" y="0"/>
                  </a:moveTo>
                  <a:lnTo>
                    <a:pt x="20730" y="41664"/>
                  </a:lnTo>
                  <a:lnTo>
                    <a:pt x="46333" y="83476"/>
                  </a:lnTo>
                  <a:lnTo>
                    <a:pt x="75920" y="124864"/>
                  </a:lnTo>
                  <a:lnTo>
                    <a:pt x="108603" y="165256"/>
                  </a:lnTo>
                  <a:lnTo>
                    <a:pt x="143492" y="204079"/>
                  </a:lnTo>
                  <a:lnTo>
                    <a:pt x="179700" y="240762"/>
                  </a:lnTo>
                  <a:lnTo>
                    <a:pt x="216338" y="274732"/>
                  </a:lnTo>
                  <a:lnTo>
                    <a:pt x="252519" y="305418"/>
                  </a:lnTo>
                  <a:lnTo>
                    <a:pt x="287352" y="332247"/>
                  </a:lnTo>
                  <a:lnTo>
                    <a:pt x="319951" y="354647"/>
                  </a:lnTo>
                  <a:lnTo>
                    <a:pt x="290599" y="414900"/>
                  </a:lnTo>
                  <a:lnTo>
                    <a:pt x="207848" y="535805"/>
                  </a:lnTo>
                  <a:lnTo>
                    <a:pt x="121601" y="654468"/>
                  </a:lnTo>
                  <a:lnTo>
                    <a:pt x="81762" y="707999"/>
                  </a:lnTo>
                  <a:lnTo>
                    <a:pt x="455193" y="454202"/>
                  </a:lnTo>
                  <a:lnTo>
                    <a:pt x="514507" y="479523"/>
                  </a:lnTo>
                  <a:lnTo>
                    <a:pt x="551629" y="490947"/>
                  </a:lnTo>
                  <a:lnTo>
                    <a:pt x="593077" y="501402"/>
                  </a:lnTo>
                  <a:lnTo>
                    <a:pt x="638360" y="510780"/>
                  </a:lnTo>
                  <a:lnTo>
                    <a:pt x="686989" y="518971"/>
                  </a:lnTo>
                  <a:lnTo>
                    <a:pt x="738476" y="525869"/>
                  </a:lnTo>
                  <a:lnTo>
                    <a:pt x="792330" y="531363"/>
                  </a:lnTo>
                  <a:lnTo>
                    <a:pt x="848063" y="535347"/>
                  </a:lnTo>
                  <a:lnTo>
                    <a:pt x="905185" y="537710"/>
                  </a:lnTo>
                  <a:lnTo>
                    <a:pt x="963207" y="538345"/>
                  </a:lnTo>
                  <a:lnTo>
                    <a:pt x="1021640" y="537143"/>
                  </a:lnTo>
                  <a:lnTo>
                    <a:pt x="1079995" y="533996"/>
                  </a:lnTo>
                  <a:lnTo>
                    <a:pt x="0" y="0"/>
                  </a:lnTo>
                  <a:close/>
                </a:path>
              </a:pathLst>
            </a:custGeom>
            <a:solidFill>
              <a:srgbClr val="FBE6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sp>
          <p:nvSpPr>
            <p:cNvPr id="60" name="object 96">
              <a:extLst>
                <a:ext uri="{FF2B5EF4-FFF2-40B4-BE49-F238E27FC236}">
                  <a16:creationId xmlns:a16="http://schemas.microsoft.com/office/drawing/2014/main" id="{2C0893C1-1FEB-9AB1-C6A4-174721CD7D37}"/>
                </a:ext>
              </a:extLst>
            </p:cNvPr>
            <p:cNvSpPr/>
            <p:nvPr/>
          </p:nvSpPr>
          <p:spPr>
            <a:xfrm>
              <a:off x="7114852" y="2068929"/>
              <a:ext cx="1080135" cy="708025"/>
            </a:xfrm>
            <a:custGeom>
              <a:avLst/>
              <a:gdLst/>
              <a:ahLst/>
              <a:cxnLst/>
              <a:rect l="l" t="t" r="r" b="b"/>
              <a:pathLst>
                <a:path w="1080134" h="708025">
                  <a:moveTo>
                    <a:pt x="0" y="0"/>
                  </a:moveTo>
                  <a:lnTo>
                    <a:pt x="20730" y="41664"/>
                  </a:lnTo>
                  <a:lnTo>
                    <a:pt x="46333" y="83476"/>
                  </a:lnTo>
                  <a:lnTo>
                    <a:pt x="75920" y="124864"/>
                  </a:lnTo>
                  <a:lnTo>
                    <a:pt x="108603" y="165256"/>
                  </a:lnTo>
                  <a:lnTo>
                    <a:pt x="143492" y="204079"/>
                  </a:lnTo>
                  <a:lnTo>
                    <a:pt x="179700" y="240762"/>
                  </a:lnTo>
                  <a:lnTo>
                    <a:pt x="216338" y="274732"/>
                  </a:lnTo>
                  <a:lnTo>
                    <a:pt x="252519" y="305418"/>
                  </a:lnTo>
                  <a:lnTo>
                    <a:pt x="287352" y="332247"/>
                  </a:lnTo>
                  <a:lnTo>
                    <a:pt x="319951" y="354647"/>
                  </a:lnTo>
                  <a:lnTo>
                    <a:pt x="290599" y="414900"/>
                  </a:lnTo>
                  <a:lnTo>
                    <a:pt x="207848" y="535805"/>
                  </a:lnTo>
                  <a:lnTo>
                    <a:pt x="121601" y="654468"/>
                  </a:lnTo>
                  <a:lnTo>
                    <a:pt x="81762" y="707999"/>
                  </a:lnTo>
                  <a:lnTo>
                    <a:pt x="455193" y="454202"/>
                  </a:lnTo>
                  <a:lnTo>
                    <a:pt x="514507" y="479523"/>
                  </a:lnTo>
                  <a:lnTo>
                    <a:pt x="551629" y="490947"/>
                  </a:lnTo>
                  <a:lnTo>
                    <a:pt x="593077" y="501402"/>
                  </a:lnTo>
                  <a:lnTo>
                    <a:pt x="638360" y="510780"/>
                  </a:lnTo>
                  <a:lnTo>
                    <a:pt x="686989" y="518971"/>
                  </a:lnTo>
                  <a:lnTo>
                    <a:pt x="738476" y="525869"/>
                  </a:lnTo>
                  <a:lnTo>
                    <a:pt x="792330" y="531363"/>
                  </a:lnTo>
                  <a:lnTo>
                    <a:pt x="848063" y="535347"/>
                  </a:lnTo>
                  <a:lnTo>
                    <a:pt x="905185" y="537710"/>
                  </a:lnTo>
                  <a:lnTo>
                    <a:pt x="963207" y="538345"/>
                  </a:lnTo>
                  <a:lnTo>
                    <a:pt x="1021640" y="537143"/>
                  </a:lnTo>
                  <a:lnTo>
                    <a:pt x="1079995" y="533996"/>
                  </a:lnTo>
                </a:path>
              </a:pathLst>
            </a:custGeom>
            <a:ln w="72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游ゴシック" panose="02110004020202020204"/>
                <a:ea typeface="+mn-ea"/>
                <a:cs typeface="+mn-cs"/>
              </a:endParaRPr>
            </a:p>
          </p:txBody>
        </p:sp>
      </p:grpSp>
      <p:sp>
        <p:nvSpPr>
          <p:cNvPr id="52" name="object 52">
            <a:extLst>
              <a:ext uri="{FF2B5EF4-FFF2-40B4-BE49-F238E27FC236}">
                <a16:creationId xmlns:a16="http://schemas.microsoft.com/office/drawing/2014/main" id="{D87AC86B-DFF3-7C0B-87B4-EEB6BD55BF15}"/>
              </a:ext>
            </a:extLst>
          </p:cNvPr>
          <p:cNvSpPr txBox="1"/>
          <p:nvPr/>
        </p:nvSpPr>
        <p:spPr>
          <a:xfrm>
            <a:off x="1926409" y="3418406"/>
            <a:ext cx="1476191" cy="448942"/>
          </a:xfrm>
          <a:prstGeom prst="rect">
            <a:avLst/>
          </a:prstGeom>
          <a:solidFill>
            <a:srgbClr val="FFFFFF"/>
          </a:solidFill>
        </p:spPr>
        <p:txBody>
          <a:bodyPr vert="horz" wrap="square" lIns="0" tIns="108000" rIns="0" bIns="108000" rtlCol="0">
            <a:spAutoFit/>
          </a:bodyPr>
          <a:lstStyle/>
          <a:p>
            <a:pPr marL="0" marR="0" lvl="0" indent="0" algn="ctr" defTabSz="914400" rtl="0" eaLnBrk="1" fontAlgn="auto" latinLnBrk="0" hangingPunct="1">
              <a:lnSpc>
                <a:spcPct val="100000"/>
              </a:lnSpc>
              <a:spcBef>
                <a:spcPts val="605"/>
              </a:spcBef>
              <a:spcAft>
                <a:spcPts val="0"/>
              </a:spcAft>
              <a:buClrTx/>
              <a:buSzTx/>
              <a:buFontTx/>
              <a:buNone/>
              <a:tabLst/>
              <a:defRPr/>
            </a:pPr>
            <a:r>
              <a:rPr kumimoji="1" sz="1500" b="1" i="0" u="none" strike="noStrike" kern="1200" cap="none" spc="35" normalizeH="0" baseline="0" noProof="0" dirty="0">
                <a:ln>
                  <a:noFill/>
                </a:ln>
                <a:solidFill>
                  <a:prstClr val="black"/>
                </a:solidFill>
                <a:effectLst/>
                <a:uLnTx/>
                <a:uFillTx/>
                <a:latin typeface="小塚ゴシック Pr6N B"/>
                <a:ea typeface="+mn-ea"/>
                <a:cs typeface="小塚ゴシック Pr6N B"/>
              </a:rPr>
              <a:t>健 常</a:t>
            </a:r>
            <a:endParaRPr kumimoji="1" sz="1500" b="0" i="0" u="none" strike="noStrike" kern="1200" cap="none" spc="0" normalizeH="0" baseline="0" noProof="0" dirty="0">
              <a:ln>
                <a:noFill/>
              </a:ln>
              <a:solidFill>
                <a:prstClr val="black"/>
              </a:solidFill>
              <a:effectLst/>
              <a:uLnTx/>
              <a:uFillTx/>
              <a:latin typeface="小塚ゴシック Pr6N B"/>
              <a:ea typeface="+mn-ea"/>
              <a:cs typeface="小塚ゴシック Pr6N B"/>
            </a:endParaRPr>
          </a:p>
        </p:txBody>
      </p:sp>
    </p:spTree>
    <p:extLst>
      <p:ext uri="{BB962C8B-B14F-4D97-AF65-F5344CB8AC3E}">
        <p14:creationId xmlns:p14="http://schemas.microsoft.com/office/powerpoint/2010/main" val="1909778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ダイアグラム&#10;&#10;自動的に生成された説明">
            <a:extLst>
              <a:ext uri="{FF2B5EF4-FFF2-40B4-BE49-F238E27FC236}">
                <a16:creationId xmlns:a16="http://schemas.microsoft.com/office/drawing/2014/main" id="{5CDD9485-6527-96FD-4B2E-F57CC4D085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494" y="826760"/>
            <a:ext cx="9154581" cy="5661126"/>
          </a:xfrm>
          <a:prstGeom prst="rect">
            <a:avLst/>
          </a:prstGeom>
          <a:noFill/>
          <a:ln w="9525">
            <a:solidFill>
              <a:srgbClr val="4472C4"/>
            </a:solidFill>
            <a:miter lim="800000"/>
            <a:headEnd/>
            <a:tailEnd/>
          </a:ln>
        </p:spPr>
      </p:pic>
      <p:sp>
        <p:nvSpPr>
          <p:cNvPr id="3" name="フッター プレースホルダー 3">
            <a:extLst>
              <a:ext uri="{FF2B5EF4-FFF2-40B4-BE49-F238E27FC236}">
                <a16:creationId xmlns:a16="http://schemas.microsoft.com/office/drawing/2014/main" id="{D60BF701-FF56-BAAB-C756-02D3D417ED36}"/>
              </a:ext>
            </a:extLst>
          </p:cNvPr>
          <p:cNvSpPr>
            <a:spLocks noGrp="1"/>
          </p:cNvSpPr>
          <p:nvPr>
            <p:ph type="ftr" sz="quarter" idx="11"/>
          </p:nvPr>
        </p:nvSpPr>
        <p:spPr>
          <a:xfrm>
            <a:off x="661851" y="165464"/>
            <a:ext cx="8125097" cy="661296"/>
          </a:xfrm>
        </p:spPr>
        <p:txBody>
          <a:bodyPr/>
          <a:lstStyle/>
          <a:p>
            <a:r>
              <a:rPr kumimoji="1" lang="en-US" altLang="ja-JP" sz="3200" b="1" dirty="0">
                <a:latin typeface="+mn-ea"/>
              </a:rPr>
              <a:t>【</a:t>
            </a:r>
            <a:r>
              <a:rPr kumimoji="1" lang="ja-JP" altLang="en-US" sz="3200" b="1" dirty="0">
                <a:latin typeface="+mn-ea"/>
              </a:rPr>
              <a:t>図４</a:t>
            </a:r>
            <a:r>
              <a:rPr kumimoji="1" lang="en-US" altLang="ja-JP" sz="3200" b="1" dirty="0">
                <a:latin typeface="+mn-ea"/>
              </a:rPr>
              <a:t>】</a:t>
            </a:r>
            <a:r>
              <a:rPr kumimoji="1" lang="ja-JP" altLang="en-US" sz="3200" b="1" dirty="0">
                <a:latin typeface="+mn-ea"/>
              </a:rPr>
              <a:t>ポピュレションアプローチの意義</a:t>
            </a:r>
          </a:p>
        </p:txBody>
      </p:sp>
    </p:spTree>
    <p:extLst>
      <p:ext uri="{BB962C8B-B14F-4D97-AF65-F5344CB8AC3E}">
        <p14:creationId xmlns:p14="http://schemas.microsoft.com/office/powerpoint/2010/main" val="517681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CE58-885E-C451-6662-34BB4F17B585}"/>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10D2A6C-80AA-9286-F649-E789E72DBB93}"/>
              </a:ext>
            </a:extLst>
          </p:cNvPr>
          <p:cNvSpPr txBox="1"/>
          <p:nvPr/>
        </p:nvSpPr>
        <p:spPr>
          <a:xfrm>
            <a:off x="1302838" y="6267122"/>
            <a:ext cx="6837552" cy="230832"/>
          </a:xfrm>
          <a:prstGeom prst="rect">
            <a:avLst/>
          </a:prstGeom>
          <a:noFill/>
        </p:spPr>
        <p:txBody>
          <a:bodyPr wrap="square" rtlCol="0">
            <a:spAutoFit/>
          </a:bodyPr>
          <a:lstStyle/>
          <a:p>
            <a:pPr>
              <a:defRPr/>
            </a:pPr>
            <a:r>
              <a:rPr lang="ja-JP" altLang="en-US" sz="900" dirty="0">
                <a:solidFill>
                  <a:prstClr val="black"/>
                </a:solidFill>
                <a:latin typeface="Meiryo UI" panose="020B0604030504040204" pitchFamily="50" charset="-128"/>
                <a:ea typeface="Meiryo UI" panose="020B0604030504040204" pitchFamily="50" charset="-128"/>
              </a:rPr>
              <a:t>出典：東京大学高齢社会総合研究機構・飯島勝矢（作図）</a:t>
            </a:r>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日医ニュース 令和元年</a:t>
            </a:r>
            <a:r>
              <a:rPr lang="en-US" altLang="ja-JP" sz="900" dirty="0">
                <a:solidFill>
                  <a:prstClr val="black"/>
                </a:solidFill>
                <a:latin typeface="Meiryo UI" panose="020B0604030504040204" pitchFamily="50" charset="-128"/>
                <a:ea typeface="Meiryo UI" panose="020B0604030504040204" pitchFamily="50" charset="-128"/>
              </a:rPr>
              <a:t>6</a:t>
            </a:r>
            <a:r>
              <a:rPr lang="ja-JP" altLang="en-US" sz="900" dirty="0">
                <a:solidFill>
                  <a:prstClr val="black"/>
                </a:solidFill>
                <a:latin typeface="Meiryo UI" panose="020B0604030504040204" pitchFamily="50" charset="-128"/>
                <a:ea typeface="Meiryo UI" panose="020B0604030504040204" pitchFamily="50" charset="-128"/>
              </a:rPr>
              <a:t>月</a:t>
            </a:r>
            <a:r>
              <a:rPr lang="en-US" altLang="ja-JP" sz="900" dirty="0">
                <a:solidFill>
                  <a:prstClr val="black"/>
                </a:solidFill>
                <a:latin typeface="Meiryo UI" panose="020B0604030504040204" pitchFamily="50" charset="-128"/>
                <a:ea typeface="Meiryo UI" panose="020B0604030504040204" pitchFamily="50" charset="-128"/>
              </a:rPr>
              <a:t>5</a:t>
            </a:r>
            <a:r>
              <a:rPr lang="ja-JP" altLang="en-US" sz="900" dirty="0">
                <a:solidFill>
                  <a:prstClr val="black"/>
                </a:solidFill>
                <a:latin typeface="Meiryo UI" panose="020B0604030504040204" pitchFamily="50" charset="-128"/>
                <a:ea typeface="Meiryo UI" panose="020B0604030504040204" pitchFamily="50" charset="-128"/>
              </a:rPr>
              <a:t>日号　附録　健康</a:t>
            </a:r>
            <a:r>
              <a:rPr lang="ja-JP" altLang="en-US" sz="900" dirty="0" err="1">
                <a:solidFill>
                  <a:prstClr val="black"/>
                </a:solidFill>
                <a:latin typeface="Meiryo UI" panose="020B0604030504040204" pitchFamily="50" charset="-128"/>
                <a:ea typeface="Meiryo UI" panose="020B0604030504040204" pitchFamily="50" charset="-128"/>
              </a:rPr>
              <a:t>ぷらざ</a:t>
            </a:r>
            <a:r>
              <a:rPr lang="en-US" altLang="ja-JP" sz="900" dirty="0">
                <a:solidFill>
                  <a:prstClr val="black"/>
                </a:solidFill>
                <a:latin typeface="Meiryo UI" panose="020B0604030504040204" pitchFamily="50" charset="-128"/>
                <a:ea typeface="Meiryo UI" panose="020B0604030504040204" pitchFamily="50" charset="-128"/>
              </a:rPr>
              <a:t>No.519</a:t>
            </a:r>
            <a:endParaRPr lang="ja-JP" altLang="en-US" sz="900" dirty="0">
              <a:solidFill>
                <a:prstClr val="black"/>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AA75DBE8-D09B-7D92-426A-16CC45BE1B98}"/>
              </a:ext>
            </a:extLst>
          </p:cNvPr>
          <p:cNvGrpSpPr/>
          <p:nvPr/>
        </p:nvGrpSpPr>
        <p:grpSpPr>
          <a:xfrm>
            <a:off x="706244" y="2709911"/>
            <a:ext cx="6482847" cy="3541587"/>
            <a:chOff x="71165" y="1020295"/>
            <a:chExt cx="9295418" cy="5217017"/>
          </a:xfrm>
        </p:grpSpPr>
        <p:pic>
          <p:nvPicPr>
            <p:cNvPr id="2" name="図 1">
              <a:extLst>
                <a:ext uri="{FF2B5EF4-FFF2-40B4-BE49-F238E27FC236}">
                  <a16:creationId xmlns:a16="http://schemas.microsoft.com/office/drawing/2014/main" id="{C9620CF5-E4B2-0D90-3C32-24992603286F}"/>
                </a:ext>
              </a:extLst>
            </p:cNvPr>
            <p:cNvPicPr>
              <a:picLocks noChangeAspect="1"/>
            </p:cNvPicPr>
            <p:nvPr/>
          </p:nvPicPr>
          <p:blipFill>
            <a:blip r:embed="rId3"/>
            <a:stretch>
              <a:fillRect/>
            </a:stretch>
          </p:blipFill>
          <p:spPr>
            <a:xfrm>
              <a:off x="71165" y="1020295"/>
              <a:ext cx="8899702" cy="5217017"/>
            </a:xfrm>
            <a:prstGeom prst="rect">
              <a:avLst/>
            </a:prstGeom>
          </p:spPr>
        </p:pic>
        <p:sp>
          <p:nvSpPr>
            <p:cNvPr id="7" name="テキスト ボックス 6">
              <a:extLst>
                <a:ext uri="{FF2B5EF4-FFF2-40B4-BE49-F238E27FC236}">
                  <a16:creationId xmlns:a16="http://schemas.microsoft.com/office/drawing/2014/main" id="{CF49EFEE-9AEB-7BA1-B261-529978C7BF57}"/>
                </a:ext>
              </a:extLst>
            </p:cNvPr>
            <p:cNvSpPr txBox="1"/>
            <p:nvPr/>
          </p:nvSpPr>
          <p:spPr>
            <a:xfrm>
              <a:off x="7452320" y="1414518"/>
              <a:ext cx="1691680" cy="1007033"/>
            </a:xfrm>
            <a:prstGeom prst="rect">
              <a:avLst/>
            </a:prstGeom>
            <a:noFill/>
          </p:spPr>
          <p:txBody>
            <a:bodyPr wrap="square" rtlCol="0">
              <a:spAutoFit/>
            </a:bodyPr>
            <a:lstStyle/>
            <a:p>
              <a:pPr>
                <a:defRPr/>
              </a:pPr>
              <a:r>
                <a:rPr lang="ja-JP" altLang="en-US" sz="1200" b="1" dirty="0">
                  <a:solidFill>
                    <a:srgbClr val="3333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オーラルフレイル</a:t>
              </a:r>
              <a:endParaRPr lang="en-US" altLang="ja-JP" sz="1200" b="1" dirty="0">
                <a:solidFill>
                  <a:srgbClr val="3333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defRPr/>
              </a:pPr>
              <a:r>
                <a:rPr lang="ja-JP" altLang="en-US" sz="1200" b="1" dirty="0">
                  <a:solidFill>
                    <a:srgbClr val="3333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予防も含む</a:t>
              </a:r>
            </a:p>
          </p:txBody>
        </p:sp>
        <p:sp>
          <p:nvSpPr>
            <p:cNvPr id="8" name="テキスト ボックス 7">
              <a:extLst>
                <a:ext uri="{FF2B5EF4-FFF2-40B4-BE49-F238E27FC236}">
                  <a16:creationId xmlns:a16="http://schemas.microsoft.com/office/drawing/2014/main" id="{7059A791-367A-8693-6BAE-3EEB45794374}"/>
                </a:ext>
              </a:extLst>
            </p:cNvPr>
            <p:cNvSpPr txBox="1"/>
            <p:nvPr/>
          </p:nvSpPr>
          <p:spPr>
            <a:xfrm>
              <a:off x="6875377" y="3789041"/>
              <a:ext cx="2491206" cy="575447"/>
            </a:xfrm>
            <a:prstGeom prst="rect">
              <a:avLst/>
            </a:prstGeom>
            <a:noFill/>
          </p:spPr>
          <p:txBody>
            <a:bodyPr wrap="square" rtlCol="0">
              <a:spAutoFit/>
            </a:bodyPr>
            <a:lstStyle/>
            <a:p>
              <a:pPr>
                <a:defRPr/>
              </a:pPr>
              <a:r>
                <a:rPr lang="ja-JP" altLang="en-US" b="1" dirty="0">
                  <a:solidFill>
                    <a:srgbClr val="3333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人とのつながり</a:t>
              </a:r>
            </a:p>
          </p:txBody>
        </p:sp>
      </p:grpSp>
      <p:pic>
        <p:nvPicPr>
          <p:cNvPr id="11" name="図 10">
            <a:extLst>
              <a:ext uri="{FF2B5EF4-FFF2-40B4-BE49-F238E27FC236}">
                <a16:creationId xmlns:a16="http://schemas.microsoft.com/office/drawing/2014/main" id="{04B02103-EAEC-4334-53ED-D5E1C24DAF02}"/>
              </a:ext>
            </a:extLst>
          </p:cNvPr>
          <p:cNvPicPr>
            <a:picLocks noChangeAspect="1"/>
          </p:cNvPicPr>
          <p:nvPr/>
        </p:nvPicPr>
        <p:blipFill rotWithShape="1">
          <a:blip r:embed="rId4"/>
          <a:srcRect l="56275" t="58082" r="11140" b="6539"/>
          <a:stretch/>
        </p:blipFill>
        <p:spPr>
          <a:xfrm>
            <a:off x="6969790" y="750849"/>
            <a:ext cx="4307809" cy="3442009"/>
          </a:xfrm>
          <a:prstGeom prst="rect">
            <a:avLst/>
          </a:prstGeom>
        </p:spPr>
      </p:pic>
      <p:sp>
        <p:nvSpPr>
          <p:cNvPr id="13" name="正方形/長方形 12">
            <a:extLst>
              <a:ext uri="{FF2B5EF4-FFF2-40B4-BE49-F238E27FC236}">
                <a16:creationId xmlns:a16="http://schemas.microsoft.com/office/drawing/2014/main" id="{3C8F5603-ED63-EFB2-9AE0-940AC76BFF63}"/>
              </a:ext>
            </a:extLst>
          </p:cNvPr>
          <p:cNvSpPr/>
          <p:nvPr/>
        </p:nvSpPr>
        <p:spPr>
          <a:xfrm>
            <a:off x="639271" y="836716"/>
            <a:ext cx="6482847" cy="507831"/>
          </a:xfrm>
          <a:prstGeom prst="rect">
            <a:avLst/>
          </a:prstGeom>
        </p:spPr>
        <p:txBody>
          <a:bodyPr wrap="square">
            <a:spAutoFit/>
          </a:bodyPr>
          <a:lstStyle/>
          <a:p>
            <a:pPr fontAlgn="base">
              <a:spcBef>
                <a:spcPct val="0"/>
              </a:spcBef>
              <a:spcAft>
                <a:spcPct val="0"/>
              </a:spcAft>
              <a:defRPr/>
            </a:pPr>
            <a:r>
              <a:rPr lang="en-US" altLang="ja-JP"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図５</a:t>
            </a:r>
            <a:r>
              <a:rPr lang="en-US" altLang="ja-JP"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三つの柱と</a:t>
            </a:r>
            <a:r>
              <a:rPr lang="en-US" altLang="ja-JP"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フレイル・ドミノ</a:t>
            </a:r>
            <a:r>
              <a:rPr lang="en-US" altLang="ja-JP"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a:extLst>
              <a:ext uri="{FF2B5EF4-FFF2-40B4-BE49-F238E27FC236}">
                <a16:creationId xmlns:a16="http://schemas.microsoft.com/office/drawing/2014/main" id="{A937D54F-EC8C-6482-08CC-A3098548593A}"/>
              </a:ext>
            </a:extLst>
          </p:cNvPr>
          <p:cNvSpPr txBox="1"/>
          <p:nvPr/>
        </p:nvSpPr>
        <p:spPr>
          <a:xfrm>
            <a:off x="1595942" y="1894538"/>
            <a:ext cx="5364154" cy="830997"/>
          </a:xfrm>
          <a:prstGeom prst="rect">
            <a:avLst/>
          </a:prstGeom>
          <a:noFill/>
        </p:spPr>
        <p:txBody>
          <a:bodyPr wrap="square" rtlCol="0">
            <a:spAutoFit/>
          </a:bodyPr>
          <a:lstStyle/>
          <a:p>
            <a:pPr>
              <a:defRPr/>
            </a:pPr>
            <a:r>
              <a:rPr lang="ja-JP" altLang="en-US" sz="2400" b="1" dirty="0">
                <a:solidFill>
                  <a:prstClr val="black"/>
                </a:solidFill>
                <a:latin typeface="Meiryo UI" panose="020B0604030504040204" pitchFamily="50" charset="-128"/>
                <a:ea typeface="Meiryo UI" panose="020B0604030504040204" pitchFamily="50" charset="-128"/>
              </a:rPr>
              <a:t>健康長寿に向けて</a:t>
            </a:r>
            <a:endParaRPr lang="en-US" altLang="ja-JP" sz="2400" b="1" dirty="0">
              <a:solidFill>
                <a:prstClr val="black"/>
              </a:solidFill>
              <a:latin typeface="Meiryo UI" panose="020B0604030504040204" pitchFamily="50" charset="-128"/>
              <a:ea typeface="Meiryo UI" panose="020B0604030504040204" pitchFamily="50" charset="-128"/>
            </a:endParaRPr>
          </a:p>
          <a:p>
            <a:pPr>
              <a:defRPr/>
            </a:pPr>
            <a:r>
              <a:rPr lang="ja-JP" altLang="en-US" sz="2400" b="1" dirty="0">
                <a:solidFill>
                  <a:prstClr val="black"/>
                </a:solidFill>
                <a:latin typeface="Meiryo UI" panose="020B0604030504040204" pitchFamily="50" charset="-128"/>
                <a:ea typeface="Meiryo UI" panose="020B0604030504040204" pitchFamily="50" charset="-128"/>
              </a:rPr>
              <a:t>フレイル予防のための</a:t>
            </a:r>
            <a:r>
              <a:rPr lang="ja-JP" altLang="en-US" sz="2400" b="1" dirty="0">
                <a:solidFill>
                  <a:srgbClr val="3333FF"/>
                </a:solidFill>
                <a:latin typeface="Meiryo UI" panose="020B0604030504040204" pitchFamily="50" charset="-128"/>
                <a:ea typeface="Meiryo UI" panose="020B0604030504040204" pitchFamily="50" charset="-128"/>
              </a:rPr>
              <a:t>「３つの柱」</a:t>
            </a:r>
            <a:endParaRPr lang="ja-JP" altLang="en-US" sz="2400" b="1" dirty="0">
              <a:solidFill>
                <a:prstClr val="black"/>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061336C3-2CD3-9DC7-97EF-AF116096AD86}"/>
              </a:ext>
            </a:extLst>
          </p:cNvPr>
          <p:cNvSpPr txBox="1"/>
          <p:nvPr/>
        </p:nvSpPr>
        <p:spPr>
          <a:xfrm>
            <a:off x="4336181" y="1287750"/>
            <a:ext cx="2401503" cy="213585"/>
          </a:xfrm>
          <a:prstGeom prst="rect">
            <a:avLst/>
          </a:prstGeom>
          <a:noFill/>
        </p:spPr>
        <p:txBody>
          <a:bodyPr wrap="square" rtlCol="0">
            <a:spAutoFit/>
          </a:bodyPr>
          <a:lstStyle/>
          <a:p>
            <a:pPr>
              <a:defRPr/>
            </a:pPr>
            <a:r>
              <a:rPr lang="ja-JP" altLang="en-US" sz="788" dirty="0">
                <a:solidFill>
                  <a:prstClr val="black"/>
                </a:solidFill>
                <a:latin typeface="Meiryo UI" panose="020B0604030504040204" pitchFamily="50" charset="-128"/>
                <a:ea typeface="Meiryo UI" panose="020B0604030504040204" pitchFamily="50" charset="-128"/>
              </a:rPr>
              <a:t>作図：東京大学 ・ 飯島勝矢　フレイル予防ハンドブック</a:t>
            </a:r>
          </a:p>
        </p:txBody>
      </p:sp>
      <p:sp>
        <p:nvSpPr>
          <p:cNvPr id="12" name="スライド番号プレースホルダー 3">
            <a:extLst>
              <a:ext uri="{FF2B5EF4-FFF2-40B4-BE49-F238E27FC236}">
                <a16:creationId xmlns:a16="http://schemas.microsoft.com/office/drawing/2014/main" id="{620CC9C7-0472-E16E-E784-AEE5025C6B9E}"/>
              </a:ext>
            </a:extLst>
          </p:cNvPr>
          <p:cNvSpPr>
            <a:spLocks noGrp="1"/>
          </p:cNvSpPr>
          <p:nvPr>
            <p:ph type="sldNum" sz="quarter" idx="12"/>
          </p:nvPr>
        </p:nvSpPr>
        <p:spPr>
          <a:xfrm>
            <a:off x="8538658" y="5647656"/>
            <a:ext cx="2057400" cy="273844"/>
          </a:xfrm>
        </p:spPr>
        <p:txBody>
          <a:bodyPr/>
          <a:lstStyle/>
          <a:p>
            <a:fld id="{EF68C8C5-CC08-4957-AB05-B586DD10F994}" type="slidenum">
              <a:rPr kumimoji="1" lang="ja-JP" altLang="en-US" smtClean="0">
                <a:solidFill>
                  <a:schemeClr val="bg2">
                    <a:lumMod val="25000"/>
                  </a:schemeClr>
                </a:solidFill>
              </a:rPr>
              <a:t>7</a:t>
            </a:fld>
            <a:endParaRPr kumimoji="1" lang="ja-JP" altLang="en-US" dirty="0">
              <a:solidFill>
                <a:schemeClr val="bg2">
                  <a:lumMod val="25000"/>
                </a:schemeClr>
              </a:solidFill>
            </a:endParaRPr>
          </a:p>
        </p:txBody>
      </p:sp>
    </p:spTree>
    <p:extLst>
      <p:ext uri="{BB962C8B-B14F-4D97-AF65-F5344CB8AC3E}">
        <p14:creationId xmlns:p14="http://schemas.microsoft.com/office/powerpoint/2010/main" val="2818826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B49AE-12F0-7A39-19E9-F6B33536C03D}"/>
            </a:ext>
          </a:extLst>
        </p:cNvPr>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81E3829D-9E3D-FCCB-D978-76A5CAA63BFC}"/>
              </a:ext>
            </a:extLst>
          </p:cNvPr>
          <p:cNvSpPr>
            <a:spLocks noGrp="1"/>
          </p:cNvSpPr>
          <p:nvPr>
            <p:ph type="ftr" sz="quarter" idx="11"/>
          </p:nvPr>
        </p:nvSpPr>
        <p:spPr>
          <a:xfrm>
            <a:off x="1524001" y="406906"/>
            <a:ext cx="9011042" cy="1114322"/>
          </a:xfrm>
        </p:spPr>
        <p:txBody>
          <a:bodyPr/>
          <a:lstStyle/>
          <a:p>
            <a:r>
              <a:rPr lang="en-US" altLang="ja-JP" sz="2800" b="1" dirty="0">
                <a:solidFill>
                  <a:prstClr val="black"/>
                </a:solidFill>
                <a:latin typeface="+mn-ea"/>
              </a:rPr>
              <a:t>【</a:t>
            </a:r>
            <a:r>
              <a:rPr lang="ja-JP" altLang="en-US" sz="2800" b="1" dirty="0">
                <a:solidFill>
                  <a:prstClr val="black"/>
                </a:solidFill>
                <a:latin typeface="+mn-ea"/>
              </a:rPr>
              <a:t>図６</a:t>
            </a:r>
            <a:r>
              <a:rPr lang="en-US" altLang="ja-JP" sz="2800" b="1" dirty="0">
                <a:solidFill>
                  <a:prstClr val="black"/>
                </a:solidFill>
                <a:latin typeface="+mn-ea"/>
              </a:rPr>
              <a:t>】</a:t>
            </a:r>
            <a:r>
              <a:rPr lang="ja-JP" altLang="en-US" sz="2800" b="1" dirty="0">
                <a:solidFill>
                  <a:prstClr val="black"/>
                </a:solidFill>
                <a:latin typeface="+mn-ea"/>
              </a:rPr>
              <a:t>自助、互助、共助、公助の概念について</a:t>
            </a:r>
            <a:endParaRPr lang="en-US" altLang="ja-JP" sz="2800" b="1" dirty="0">
              <a:solidFill>
                <a:prstClr val="black"/>
              </a:solidFill>
              <a:latin typeface="+mn-ea"/>
            </a:endParaRPr>
          </a:p>
        </p:txBody>
      </p:sp>
      <p:sp>
        <p:nvSpPr>
          <p:cNvPr id="4" name="スライド番号プレースホルダー 3">
            <a:extLst>
              <a:ext uri="{FF2B5EF4-FFF2-40B4-BE49-F238E27FC236}">
                <a16:creationId xmlns:a16="http://schemas.microsoft.com/office/drawing/2014/main" id="{EFC9CA43-5A60-51BE-3184-B5E3D89FA43C}"/>
              </a:ext>
            </a:extLst>
          </p:cNvPr>
          <p:cNvSpPr>
            <a:spLocks noGrp="1"/>
          </p:cNvSpPr>
          <p:nvPr>
            <p:ph type="sldNum" sz="quarter" idx="12"/>
          </p:nvPr>
        </p:nvSpPr>
        <p:spPr/>
        <p:txBody>
          <a:bodyPr/>
          <a:lstStyle/>
          <a:p>
            <a:fld id="{C2171CF3-814F-40AE-96B7-B6553CDCF47E}" type="slidenum">
              <a:rPr lang="en-US" altLang="ja-JP" smtClean="0">
                <a:solidFill>
                  <a:prstClr val="black"/>
                </a:solidFill>
              </a:rPr>
              <a:pPr/>
              <a:t>8</a:t>
            </a:fld>
            <a:endParaRPr lang="en-US" altLang="ja-JP" dirty="0">
              <a:solidFill>
                <a:prstClr val="black"/>
              </a:solidFill>
            </a:endParaRPr>
          </a:p>
        </p:txBody>
      </p:sp>
      <p:pic>
        <p:nvPicPr>
          <p:cNvPr id="6" name="図 5">
            <a:extLst>
              <a:ext uri="{FF2B5EF4-FFF2-40B4-BE49-F238E27FC236}">
                <a16:creationId xmlns:a16="http://schemas.microsoft.com/office/drawing/2014/main" id="{FDF7684B-9991-8F20-D64A-748F67E34EF4}"/>
              </a:ext>
            </a:extLst>
          </p:cNvPr>
          <p:cNvPicPr/>
          <p:nvPr/>
        </p:nvPicPr>
        <p:blipFill>
          <a:blip r:embed="rId3"/>
          <a:stretch>
            <a:fillRect/>
          </a:stretch>
        </p:blipFill>
        <p:spPr>
          <a:xfrm>
            <a:off x="2237175" y="1383527"/>
            <a:ext cx="8022431" cy="5337948"/>
          </a:xfrm>
          <a:prstGeom prst="rect">
            <a:avLst/>
          </a:prstGeom>
        </p:spPr>
      </p:pic>
    </p:spTree>
    <p:extLst>
      <p:ext uri="{BB962C8B-B14F-4D97-AF65-F5344CB8AC3E}">
        <p14:creationId xmlns:p14="http://schemas.microsoft.com/office/powerpoint/2010/main" val="13274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E3B9D-3F39-EC65-B030-11F6B15AB8D6}"/>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A8D5BBB9-6FD9-35D9-FAC2-0ACAEA8180FF}"/>
              </a:ext>
            </a:extLst>
          </p:cNvPr>
          <p:cNvPicPr>
            <a:picLocks noChangeAspect="1"/>
          </p:cNvPicPr>
          <p:nvPr/>
        </p:nvPicPr>
        <p:blipFill>
          <a:blip r:embed="rId2"/>
          <a:stretch>
            <a:fillRect/>
          </a:stretch>
        </p:blipFill>
        <p:spPr>
          <a:xfrm>
            <a:off x="1627949" y="61021"/>
            <a:ext cx="9038479" cy="6713600"/>
          </a:xfrm>
          <a:prstGeom prst="rect">
            <a:avLst/>
          </a:prstGeom>
        </p:spPr>
      </p:pic>
      <p:sp>
        <p:nvSpPr>
          <p:cNvPr id="2" name="フッター プレースホルダー 3">
            <a:extLst>
              <a:ext uri="{FF2B5EF4-FFF2-40B4-BE49-F238E27FC236}">
                <a16:creationId xmlns:a16="http://schemas.microsoft.com/office/drawing/2014/main" id="{135AD798-CF99-F6EE-E3AC-844BD50D52BA}"/>
              </a:ext>
            </a:extLst>
          </p:cNvPr>
          <p:cNvSpPr>
            <a:spLocks noGrp="1"/>
          </p:cNvSpPr>
          <p:nvPr>
            <p:ph type="ftr" sz="quarter" idx="11"/>
          </p:nvPr>
        </p:nvSpPr>
        <p:spPr>
          <a:xfrm>
            <a:off x="-113211" y="165464"/>
            <a:ext cx="1786924" cy="661296"/>
          </a:xfrm>
        </p:spPr>
        <p:txBody>
          <a:bodyPr/>
          <a:lstStyle/>
          <a:p>
            <a:r>
              <a:rPr kumimoji="1" lang="en-US" altLang="ja-JP" sz="2800" dirty="0">
                <a:latin typeface="+mn-ea"/>
              </a:rPr>
              <a:t>【</a:t>
            </a:r>
            <a:r>
              <a:rPr kumimoji="1" lang="ja-JP" altLang="en-US" sz="2800" b="1" dirty="0">
                <a:latin typeface="+mn-ea"/>
              </a:rPr>
              <a:t>図</a:t>
            </a:r>
            <a:r>
              <a:rPr lang="ja-JP" altLang="en-US" sz="2800" b="1" dirty="0">
                <a:latin typeface="+mn-ea"/>
              </a:rPr>
              <a:t>７</a:t>
            </a:r>
            <a:r>
              <a:rPr kumimoji="1" lang="en-US" altLang="ja-JP" sz="2800" dirty="0">
                <a:latin typeface="+mn-ea"/>
              </a:rPr>
              <a:t>】</a:t>
            </a:r>
            <a:endParaRPr kumimoji="1" lang="ja-JP" altLang="en-US" sz="2800" dirty="0">
              <a:latin typeface="+mn-ea"/>
            </a:endParaRPr>
          </a:p>
        </p:txBody>
      </p:sp>
    </p:spTree>
    <p:extLst>
      <p:ext uri="{BB962C8B-B14F-4D97-AF65-F5344CB8AC3E}">
        <p14:creationId xmlns:p14="http://schemas.microsoft.com/office/powerpoint/2010/main" val="266655706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1431</TotalTime>
  <Words>3954</Words>
  <Application>Microsoft Office PowerPoint</Application>
  <PresentationFormat>ワイド画面</PresentationFormat>
  <Paragraphs>733</Paragraphs>
  <Slides>25</Slides>
  <Notes>8</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25</vt:i4>
      </vt:variant>
    </vt:vector>
  </HeadingPairs>
  <TitlesOfParts>
    <vt:vector size="41" baseType="lpstr">
      <vt:lpstr>ＤＦ平成ゴシック体W5</vt:lpstr>
      <vt:lpstr>HGPｺﾞｼｯｸE</vt:lpstr>
      <vt:lpstr>HG丸ｺﾞｼｯｸM-PRO</vt:lpstr>
      <vt:lpstr>Meiryo UI</vt:lpstr>
      <vt:lpstr>Microsoft JhengHei</vt:lpstr>
      <vt:lpstr>MS PGothic</vt:lpstr>
      <vt:lpstr>MS PGothic</vt:lpstr>
      <vt:lpstr>Noto Sans JP</vt:lpstr>
      <vt:lpstr>Noto Sans JP DemiLight</vt:lpstr>
      <vt:lpstr>メイリオ</vt:lpstr>
      <vt:lpstr>小塚ゴシック Pr6N B</vt:lpstr>
      <vt:lpstr>游ゴシック</vt:lpstr>
      <vt:lpstr>游ゴシック Light</vt:lpstr>
      <vt:lpstr>Arial</vt:lpstr>
      <vt:lpstr>Calibri</vt:lpstr>
      <vt:lpstr>Office テーマ</vt:lpstr>
      <vt:lpstr>フレイル予防活動５か年計画と JFAへの期待</vt:lpstr>
      <vt:lpstr>Ⅰ　フレイル予防活動５か年計画策定の背景</vt:lpstr>
      <vt:lpstr>PowerPoint プレゼンテーション</vt:lpstr>
      <vt:lpstr>医療需要の変化 医療と介護の複合ニーズが一層高まる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フレイル予防推進会議と日本フレイル予防サービス振興会との関係</vt:lpstr>
      <vt:lpstr>PowerPoint プレゼンテーション</vt:lpstr>
      <vt:lpstr>Ⅱ　フレイル予防活動５か年計画のポイント（１）</vt:lpstr>
      <vt:lpstr>【図１０】フレイル予防推進会議のこれまでの経過 　　　　　　　</vt:lpstr>
      <vt:lpstr>【図１１】フレイル予防宣言における三点式の文書</vt:lpstr>
      <vt:lpstr>【図１２】老健事業調査研究報告書の柱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Ⅱ　フレイル予防活動５か年計画のポイント（２）</vt:lpstr>
      <vt:lpstr>Ⅲ　JFAへの期待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哲夫 辻</dc:creator>
  <cp:lastModifiedBy>博 西山</cp:lastModifiedBy>
  <cp:revision>15</cp:revision>
  <dcterms:created xsi:type="dcterms:W3CDTF">2025-12-06T03:14:25Z</dcterms:created>
  <dcterms:modified xsi:type="dcterms:W3CDTF">2026-01-20T12:13:26Z</dcterms:modified>
</cp:coreProperties>
</file>